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sldIdLst>
    <p:sldId id="256" r:id="rId2"/>
    <p:sldId id="257" r:id="rId3"/>
    <p:sldId id="334" r:id="rId4"/>
    <p:sldId id="285" r:id="rId5"/>
    <p:sldId id="286" r:id="rId6"/>
    <p:sldId id="333" r:id="rId7"/>
    <p:sldId id="287" r:id="rId8"/>
    <p:sldId id="335" r:id="rId9"/>
    <p:sldId id="336" r:id="rId10"/>
    <p:sldId id="337" r:id="rId11"/>
    <p:sldId id="341" r:id="rId12"/>
    <p:sldId id="342" r:id="rId13"/>
    <p:sldId id="340" r:id="rId14"/>
    <p:sldId id="343" r:id="rId15"/>
    <p:sldId id="344" r:id="rId16"/>
    <p:sldId id="345" r:id="rId17"/>
    <p:sldId id="346" r:id="rId18"/>
    <p:sldId id="347" r:id="rId19"/>
    <p:sldId id="348" r:id="rId20"/>
    <p:sldId id="349" r:id="rId21"/>
    <p:sldId id="350" r:id="rId22"/>
    <p:sldId id="351" r:id="rId23"/>
    <p:sldId id="352" r:id="rId24"/>
    <p:sldId id="353" r:id="rId25"/>
    <p:sldId id="355" r:id="rId26"/>
    <p:sldId id="356" r:id="rId27"/>
    <p:sldId id="357" r:id="rId28"/>
    <p:sldId id="358" r:id="rId29"/>
    <p:sldId id="359" r:id="rId30"/>
    <p:sldId id="360" r:id="rId31"/>
    <p:sldId id="361" r:id="rId32"/>
    <p:sldId id="362" r:id="rId33"/>
    <p:sldId id="363" r:id="rId34"/>
    <p:sldId id="263" r:id="rId35"/>
    <p:sldId id="290" r:id="rId36"/>
    <p:sldId id="291" r:id="rId37"/>
    <p:sldId id="292" r:id="rId38"/>
    <p:sldId id="293" r:id="rId39"/>
    <p:sldId id="294" r:id="rId40"/>
    <p:sldId id="295" r:id="rId41"/>
    <p:sldId id="298" r:id="rId42"/>
    <p:sldId id="296" r:id="rId43"/>
    <p:sldId id="297" r:id="rId44"/>
    <p:sldId id="329" r:id="rId45"/>
    <p:sldId id="331" r:id="rId46"/>
    <p:sldId id="330" r:id="rId47"/>
    <p:sldId id="332" r:id="rId48"/>
    <p:sldId id="364" r:id="rId49"/>
    <p:sldId id="299" r:id="rId50"/>
    <p:sldId id="301" r:id="rId51"/>
    <p:sldId id="300" r:id="rId52"/>
    <p:sldId id="302" r:id="rId53"/>
    <p:sldId id="327" r:id="rId54"/>
    <p:sldId id="328" r:id="rId55"/>
    <p:sldId id="304" r:id="rId56"/>
    <p:sldId id="303" r:id="rId57"/>
    <p:sldId id="307" r:id="rId58"/>
    <p:sldId id="308" r:id="rId59"/>
    <p:sldId id="309" r:id="rId60"/>
    <p:sldId id="310" r:id="rId61"/>
    <p:sldId id="311" r:id="rId62"/>
    <p:sldId id="312" r:id="rId63"/>
    <p:sldId id="313" r:id="rId64"/>
    <p:sldId id="314" r:id="rId65"/>
    <p:sldId id="315" r:id="rId66"/>
    <p:sldId id="316" r:id="rId67"/>
    <p:sldId id="284" r:id="rId68"/>
    <p:sldId id="288" r:id="rId69"/>
    <p:sldId id="317" r:id="rId70"/>
    <p:sldId id="318" r:id="rId71"/>
    <p:sldId id="319" r:id="rId72"/>
    <p:sldId id="320" r:id="rId73"/>
    <p:sldId id="321" r:id="rId74"/>
    <p:sldId id="322" r:id="rId75"/>
    <p:sldId id="323" r:id="rId76"/>
    <p:sldId id="324" r:id="rId77"/>
    <p:sldId id="325" r:id="rId78"/>
    <p:sldId id="326" r:id="rId79"/>
    <p:sldId id="283" r:id="rId80"/>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7C9CA1-CA39-404A-B0DC-6B48543F3032}" v="391" dt="2023-02-28T18:53:20.818"/>
    <p1510:client id="{F175179E-F09C-4479-8CD6-DF8CB8FE96F6}" v="229" dt="2023-02-28T20:35:07.601"/>
  </p1510:revLst>
</p1510:revInfo>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Средний стиль 2 - акцент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Средний стиль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Светлый стиль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EC20E35-A176-4012-BC5E-935CFFF8708E}" styleName="Средний стиль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Светлый стиль 3 — акцент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Светлый стиль 1 — акцент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71" autoAdjust="0"/>
  </p:normalViewPr>
  <p:slideViewPr>
    <p:cSldViewPr>
      <p:cViewPr varScale="1">
        <p:scale>
          <a:sx n="85" d="100"/>
          <a:sy n="85" d="100"/>
        </p:scale>
        <p:origin x="1152" y="96"/>
      </p:cViewPr>
      <p:guideLst>
        <p:guide orient="horz" pos="2160"/>
        <p:guide pos="2880"/>
      </p:guideLst>
    </p:cSldViewPr>
  </p:slideViewPr>
  <p:outlineViewPr>
    <p:cViewPr>
      <p:scale>
        <a:sx n="33" d="100"/>
        <a:sy n="33" d="100"/>
      </p:scale>
      <p:origin x="0" y="4284"/>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ru-RU"/>
              <a:t>Образец заголовка</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820BB889-9D34-4BBB-8EBF-7B432ADE08F0}" type="datetimeFigureOut">
              <a:rPr lang="ru-RU" smtClean="0"/>
              <a:t>28.02.2023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C173F88-3387-453B-9303-AC0210B95CB8}" type="slidenum">
              <a:rPr lang="ru-RU" smtClean="0"/>
              <a:t>‹#›</a:t>
            </a:fld>
            <a:endParaRPr lang="ru-RU"/>
          </a:p>
        </p:txBody>
      </p:sp>
    </p:spTree>
    <p:extLst>
      <p:ext uri="{BB962C8B-B14F-4D97-AF65-F5344CB8AC3E}">
        <p14:creationId xmlns:p14="http://schemas.microsoft.com/office/powerpoint/2010/main" val="2750845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820BB889-9D34-4BBB-8EBF-7B432ADE08F0}" type="datetimeFigureOut">
              <a:rPr lang="ru-RU" smtClean="0"/>
              <a:t>28.02.2023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C173F88-3387-453B-9303-AC0210B95CB8}" type="slidenum">
              <a:rPr lang="ru-RU" smtClean="0"/>
              <a:t>‹#›</a:t>
            </a:fld>
            <a:endParaRPr lang="ru-RU"/>
          </a:p>
        </p:txBody>
      </p:sp>
    </p:spTree>
    <p:extLst>
      <p:ext uri="{BB962C8B-B14F-4D97-AF65-F5344CB8AC3E}">
        <p14:creationId xmlns:p14="http://schemas.microsoft.com/office/powerpoint/2010/main" val="712725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820BB889-9D34-4BBB-8EBF-7B432ADE08F0}" type="datetimeFigureOut">
              <a:rPr lang="ru-RU" smtClean="0"/>
              <a:t>28.02.2023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C173F88-3387-453B-9303-AC0210B95CB8}" type="slidenum">
              <a:rPr lang="ru-RU" smtClean="0"/>
              <a:t>‹#›</a:t>
            </a:fld>
            <a:endParaRPr lang="ru-RU"/>
          </a:p>
        </p:txBody>
      </p:sp>
    </p:spTree>
    <p:extLst>
      <p:ext uri="{BB962C8B-B14F-4D97-AF65-F5344CB8AC3E}">
        <p14:creationId xmlns:p14="http://schemas.microsoft.com/office/powerpoint/2010/main" val="3382581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820BB889-9D34-4BBB-8EBF-7B432ADE08F0}" type="datetimeFigureOut">
              <a:rPr lang="ru-RU" smtClean="0"/>
              <a:t>28.02.2023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C173F88-3387-453B-9303-AC0210B95CB8}" type="slidenum">
              <a:rPr lang="ru-RU" smtClean="0"/>
              <a:t>‹#›</a:t>
            </a:fld>
            <a:endParaRPr lang="ru-RU"/>
          </a:p>
        </p:txBody>
      </p:sp>
    </p:spTree>
    <p:extLst>
      <p:ext uri="{BB962C8B-B14F-4D97-AF65-F5344CB8AC3E}">
        <p14:creationId xmlns:p14="http://schemas.microsoft.com/office/powerpoint/2010/main" val="530094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6000"/>
            </a:lvl1pPr>
          </a:lstStyle>
          <a:p>
            <a:r>
              <a:rPr lang="ru-RU"/>
              <a:t>Образец заголовка</a:t>
            </a:r>
            <a:endParaRPr lang="en-US" dirty="0"/>
          </a:p>
        </p:txBody>
      </p:sp>
      <p:sp>
        <p:nvSpPr>
          <p:cNvPr id="3" name="Text Placeholder 2"/>
          <p:cNvSpPr>
            <a:spLocks noGrp="1"/>
          </p:cNvSpPr>
          <p:nvPr>
            <p:ph type="body" idx="1"/>
          </p:nvPr>
        </p:nvSpPr>
        <p:spPr>
          <a:xfrm>
            <a:off x="623888" y="4589466"/>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820BB889-9D34-4BBB-8EBF-7B432ADE08F0}" type="datetimeFigureOut">
              <a:rPr lang="ru-RU" smtClean="0"/>
              <a:t>28.02.2023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C173F88-3387-453B-9303-AC0210B95CB8}" type="slidenum">
              <a:rPr lang="ru-RU" smtClean="0"/>
              <a:t>‹#›</a:t>
            </a:fld>
            <a:endParaRPr lang="ru-RU"/>
          </a:p>
        </p:txBody>
      </p:sp>
    </p:spTree>
    <p:extLst>
      <p:ext uri="{BB962C8B-B14F-4D97-AF65-F5344CB8AC3E}">
        <p14:creationId xmlns:p14="http://schemas.microsoft.com/office/powerpoint/2010/main" val="2309467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820BB889-9D34-4BBB-8EBF-7B432ADE08F0}" type="datetimeFigureOut">
              <a:rPr lang="ru-RU" smtClean="0"/>
              <a:t>28.02.2023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CC173F88-3387-453B-9303-AC0210B95CB8}" type="slidenum">
              <a:rPr lang="ru-RU" smtClean="0"/>
              <a:t>‹#›</a:t>
            </a:fld>
            <a:endParaRPr lang="ru-RU"/>
          </a:p>
        </p:txBody>
      </p:sp>
    </p:spTree>
    <p:extLst>
      <p:ext uri="{BB962C8B-B14F-4D97-AF65-F5344CB8AC3E}">
        <p14:creationId xmlns:p14="http://schemas.microsoft.com/office/powerpoint/2010/main" val="2018750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p:spPr>
        <p:txBody>
          <a:bodyPr/>
          <a:lstStyle/>
          <a:p>
            <a:r>
              <a:rPr lang="ru-RU"/>
              <a:t>Образец заголовка</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629842" y="2505075"/>
            <a:ext cx="3868340"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4629151" y="2505075"/>
            <a:ext cx="3887391"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820BB889-9D34-4BBB-8EBF-7B432ADE08F0}" type="datetimeFigureOut">
              <a:rPr lang="ru-RU" smtClean="0"/>
              <a:t>28.02.2023</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CC173F88-3387-453B-9303-AC0210B95CB8}" type="slidenum">
              <a:rPr lang="ru-RU" smtClean="0"/>
              <a:t>‹#›</a:t>
            </a:fld>
            <a:endParaRPr lang="ru-RU"/>
          </a:p>
        </p:txBody>
      </p:sp>
    </p:spTree>
    <p:extLst>
      <p:ext uri="{BB962C8B-B14F-4D97-AF65-F5344CB8AC3E}">
        <p14:creationId xmlns:p14="http://schemas.microsoft.com/office/powerpoint/2010/main" val="2648137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820BB889-9D34-4BBB-8EBF-7B432ADE08F0}" type="datetimeFigureOut">
              <a:rPr lang="ru-RU" smtClean="0"/>
              <a:t>28.02.2023</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CC173F88-3387-453B-9303-AC0210B95CB8}" type="slidenum">
              <a:rPr lang="ru-RU" smtClean="0"/>
              <a:t>‹#›</a:t>
            </a:fld>
            <a:endParaRPr lang="ru-RU"/>
          </a:p>
        </p:txBody>
      </p:sp>
    </p:spTree>
    <p:extLst>
      <p:ext uri="{BB962C8B-B14F-4D97-AF65-F5344CB8AC3E}">
        <p14:creationId xmlns:p14="http://schemas.microsoft.com/office/powerpoint/2010/main" val="2817867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0BB889-9D34-4BBB-8EBF-7B432ADE08F0}" type="datetimeFigureOut">
              <a:rPr lang="ru-RU" smtClean="0"/>
              <a:t>28.02.2023</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CC173F88-3387-453B-9303-AC0210B95CB8}" type="slidenum">
              <a:rPr lang="ru-RU" smtClean="0"/>
              <a:t>‹#›</a:t>
            </a:fld>
            <a:endParaRPr lang="ru-RU"/>
          </a:p>
        </p:txBody>
      </p:sp>
    </p:spTree>
    <p:extLst>
      <p:ext uri="{BB962C8B-B14F-4D97-AF65-F5344CB8AC3E}">
        <p14:creationId xmlns:p14="http://schemas.microsoft.com/office/powerpoint/2010/main" val="14002460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ru-RU"/>
              <a:t>Образец заголовка</a:t>
            </a:r>
            <a:endParaRPr lang="en-US" dirty="0"/>
          </a:p>
        </p:txBody>
      </p:sp>
      <p:sp>
        <p:nvSpPr>
          <p:cNvPr id="3" name="Content Placeholder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820BB889-9D34-4BBB-8EBF-7B432ADE08F0}" type="datetimeFigureOut">
              <a:rPr lang="ru-RU" smtClean="0"/>
              <a:t>28.02.2023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CC173F88-3387-453B-9303-AC0210B95CB8}" type="slidenum">
              <a:rPr lang="ru-RU" smtClean="0"/>
              <a:t>‹#›</a:t>
            </a:fld>
            <a:endParaRPr lang="ru-RU"/>
          </a:p>
        </p:txBody>
      </p:sp>
    </p:spTree>
    <p:extLst>
      <p:ext uri="{BB962C8B-B14F-4D97-AF65-F5344CB8AC3E}">
        <p14:creationId xmlns:p14="http://schemas.microsoft.com/office/powerpoint/2010/main" val="3354897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3887391" y="987428"/>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820BB889-9D34-4BBB-8EBF-7B432ADE08F0}" type="datetimeFigureOut">
              <a:rPr lang="ru-RU" smtClean="0"/>
              <a:t>28.02.2023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CC173F88-3387-453B-9303-AC0210B95CB8}" type="slidenum">
              <a:rPr lang="ru-RU" smtClean="0"/>
              <a:t>‹#›</a:t>
            </a:fld>
            <a:endParaRPr lang="ru-RU"/>
          </a:p>
        </p:txBody>
      </p:sp>
    </p:spTree>
    <p:extLst>
      <p:ext uri="{BB962C8B-B14F-4D97-AF65-F5344CB8AC3E}">
        <p14:creationId xmlns:p14="http://schemas.microsoft.com/office/powerpoint/2010/main" val="2508639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Рисунок 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645459" y="1465729"/>
            <a:ext cx="7869891" cy="4711234"/>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0BB889-9D34-4BBB-8EBF-7B432ADE08F0}" type="datetimeFigureOut">
              <a:rPr lang="ru-RU" smtClean="0"/>
              <a:t>28.02.2023</a:t>
            </a:fld>
            <a:endParaRPr lang="ru-RU"/>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173F88-3387-453B-9303-AC0210B95CB8}" type="slidenum">
              <a:rPr lang="ru-RU" smtClean="0"/>
              <a:t>‹#›</a:t>
            </a:fld>
            <a:endParaRPr lang="ru-RU"/>
          </a:p>
        </p:txBody>
      </p:sp>
      <p:sp>
        <p:nvSpPr>
          <p:cNvPr id="2" name="Title Placeholder 1"/>
          <p:cNvSpPr>
            <a:spLocks noGrp="1"/>
          </p:cNvSpPr>
          <p:nvPr>
            <p:ph type="title"/>
          </p:nvPr>
        </p:nvSpPr>
        <p:spPr>
          <a:xfrm>
            <a:off x="628650" y="1"/>
            <a:ext cx="7886700" cy="1337732"/>
          </a:xfrm>
          <a:prstGeom prst="rect">
            <a:avLst/>
          </a:prstGeom>
        </p:spPr>
        <p:txBody>
          <a:bodyPr vert="horz" lIns="91440" tIns="45720" rIns="91440" bIns="45720" rtlCol="0" anchor="ctr">
            <a:normAutofit/>
          </a:bodyPr>
          <a:lstStyle/>
          <a:p>
            <a:r>
              <a:rPr lang="ru-RU"/>
              <a:t>Образец заголовка</a:t>
            </a:r>
            <a:endParaRPr lang="en-US" dirty="0"/>
          </a:p>
        </p:txBody>
      </p:sp>
    </p:spTree>
    <p:extLst>
      <p:ext uri="{BB962C8B-B14F-4D97-AF65-F5344CB8AC3E}">
        <p14:creationId xmlns:p14="http://schemas.microsoft.com/office/powerpoint/2010/main" val="1223321422"/>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755576" y="2060848"/>
            <a:ext cx="7772400" cy="1470025"/>
          </a:xfrm>
        </p:spPr>
        <p:txBody>
          <a:bodyPr>
            <a:normAutofit fontScale="90000"/>
          </a:bodyPr>
          <a:lstStyle/>
          <a:p>
            <a:br>
              <a:rPr lang="en-US" dirty="0"/>
            </a:br>
            <a:r>
              <a:rPr lang="en-US" sz="5000" dirty="0">
                <a:latin typeface="Britannic Bold" panose="020B0903060703020204" pitchFamily="34" charset="0"/>
              </a:rPr>
              <a:t>TOPIC 4:</a:t>
            </a:r>
            <a:br>
              <a:rPr lang="en-US" sz="5000" dirty="0">
                <a:latin typeface="Britannic Bold" panose="020B0903060703020204" pitchFamily="34" charset="0"/>
              </a:rPr>
            </a:br>
            <a:br>
              <a:rPr lang="en-US" sz="5000" dirty="0">
                <a:latin typeface="Britannic Bold" panose="020B0903060703020204" pitchFamily="34" charset="0"/>
              </a:rPr>
            </a:br>
            <a:r>
              <a:rPr lang="en-US" sz="5000" dirty="0">
                <a:latin typeface="Britannic Bold" panose="020B0903060703020204" pitchFamily="34" charset="0"/>
              </a:rPr>
              <a:t>SELECTION AND PLACEMENT</a:t>
            </a:r>
            <a:endParaRPr lang="ru-RU" sz="5000" dirty="0">
              <a:latin typeface="Comic Sans MS" panose="030F0702030302020204" pitchFamily="66" charset="0"/>
            </a:endParaRPr>
          </a:p>
        </p:txBody>
      </p:sp>
    </p:spTree>
    <p:extLst>
      <p:ext uri="{BB962C8B-B14F-4D97-AF65-F5344CB8AC3E}">
        <p14:creationId xmlns:p14="http://schemas.microsoft.com/office/powerpoint/2010/main" val="1110810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98B627B-2219-FD49-EB9C-5D80293FBAEF}"/>
              </a:ext>
            </a:extLst>
          </p:cNvPr>
          <p:cNvPicPr>
            <a:picLocks noChangeAspect="1"/>
          </p:cNvPicPr>
          <p:nvPr/>
        </p:nvPicPr>
        <p:blipFill rotWithShape="1">
          <a:blip r:embed="rId2">
            <a:duotone>
              <a:prstClr val="black"/>
              <a:schemeClr val="tx2">
                <a:tint val="45000"/>
                <a:satMod val="400000"/>
              </a:schemeClr>
            </a:duotone>
          </a:blip>
          <a:srcRect r="4" b="4"/>
          <a:stretch/>
        </p:blipFill>
        <p:spPr>
          <a:xfrm>
            <a:off x="20" y="10"/>
            <a:ext cx="9143980" cy="6857990"/>
          </a:xfrm>
          <a:prstGeom prst="rect">
            <a:avLst/>
          </a:prstGeom>
        </p:spPr>
      </p:pic>
      <p:sp>
        <p:nvSpPr>
          <p:cNvPr id="16" name="Rectangle 15">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9610" y="0"/>
            <a:ext cx="5788590"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Заголовок 1">
            <a:extLst>
              <a:ext uri="{FF2B5EF4-FFF2-40B4-BE49-F238E27FC236}">
                <a16:creationId xmlns:a16="http://schemas.microsoft.com/office/drawing/2014/main" id="{38D6EB71-F9A8-8A08-C862-37B6F846302E}"/>
              </a:ext>
            </a:extLst>
          </p:cNvPr>
          <p:cNvSpPr>
            <a:spLocks noGrp="1"/>
          </p:cNvSpPr>
          <p:nvPr>
            <p:ph type="title"/>
          </p:nvPr>
        </p:nvSpPr>
        <p:spPr>
          <a:xfrm>
            <a:off x="3038166" y="365758"/>
            <a:ext cx="5088195" cy="1828800"/>
          </a:xfrm>
        </p:spPr>
        <p:txBody>
          <a:bodyPr vert="horz" lIns="91440" tIns="45720" rIns="91440" bIns="45720" rtlCol="0" anchor="ctr">
            <a:normAutofit/>
          </a:bodyPr>
          <a:lstStyle/>
          <a:p>
            <a:r>
              <a:rPr lang="en-US" sz="4200" dirty="0">
                <a:solidFill>
                  <a:schemeClr val="tx1">
                    <a:lumMod val="85000"/>
                    <a:lumOff val="15000"/>
                  </a:schemeClr>
                </a:solidFill>
                <a:latin typeface="Bookman Old Style"/>
              </a:rPr>
              <a:t>1. Application</a:t>
            </a:r>
          </a:p>
        </p:txBody>
      </p:sp>
      <p:sp>
        <p:nvSpPr>
          <p:cNvPr id="3" name="TextBox 2">
            <a:extLst>
              <a:ext uri="{FF2B5EF4-FFF2-40B4-BE49-F238E27FC236}">
                <a16:creationId xmlns:a16="http://schemas.microsoft.com/office/drawing/2014/main" id="{B607B064-A8E5-CE75-D32F-9E4DEC4FF83B}"/>
              </a:ext>
            </a:extLst>
          </p:cNvPr>
          <p:cNvSpPr txBox="1"/>
          <p:nvPr/>
        </p:nvSpPr>
        <p:spPr>
          <a:xfrm>
            <a:off x="3038166" y="2324100"/>
            <a:ext cx="5088195" cy="3875087"/>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Aft>
                <a:spcPts val="600"/>
              </a:spcAft>
            </a:pPr>
            <a:r>
              <a:rPr lang="en-US" sz="2100" dirty="0">
                <a:latin typeface="Bookman Old Style"/>
              </a:rPr>
              <a:t>The application phase in the selection process is sometimes seen as passive from the hiring team side – you just wait for candidates to respond to your job ad. However, applications can and should be selection tools, helping you sort candidates as qualified or unqualified.</a:t>
            </a:r>
            <a:endParaRPr lang="ru-RU"/>
          </a:p>
          <a:p>
            <a:pPr>
              <a:lnSpc>
                <a:spcPct val="90000"/>
              </a:lnSpc>
              <a:spcAft>
                <a:spcPts val="600"/>
              </a:spcAft>
            </a:pPr>
            <a:r>
              <a:rPr lang="en-US" sz="2100" dirty="0">
                <a:latin typeface="Bookman Old Style"/>
              </a:rPr>
              <a:t>How can you do this? There are two options to get started: qualifying questions and gamification.</a:t>
            </a:r>
          </a:p>
        </p:txBody>
      </p:sp>
      <p:sp>
        <p:nvSpPr>
          <p:cNvPr id="18" name="Rectangle 17">
            <a:extLst>
              <a:ext uri="{FF2B5EF4-FFF2-40B4-BE49-F238E27FC236}">
                <a16:creationId xmlns:a16="http://schemas.microsoft.com/office/drawing/2014/main" id="{41202E79-1236-4DF8-9921-F47A0B079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8200" y="0"/>
            <a:ext cx="6858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37485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656" y="0"/>
            <a:ext cx="7824687"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1206" y="0"/>
            <a:ext cx="7441587"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B914B2FE-EEC1-E448-DB5C-7061740BBA38}"/>
              </a:ext>
            </a:extLst>
          </p:cNvPr>
          <p:cNvSpPr>
            <a:spLocks noGrp="1"/>
          </p:cNvSpPr>
          <p:nvPr>
            <p:ph type="title"/>
          </p:nvPr>
        </p:nvSpPr>
        <p:spPr>
          <a:xfrm>
            <a:off x="1733360" y="365760"/>
            <a:ext cx="5677279" cy="1288238"/>
          </a:xfrm>
        </p:spPr>
        <p:txBody>
          <a:bodyPr vert="horz" lIns="91440" tIns="45720" rIns="91440" bIns="45720" rtlCol="0" anchor="ctr">
            <a:normAutofit fontScale="90000"/>
          </a:bodyPr>
          <a:lstStyle/>
          <a:p>
            <a:pPr algn="ctr"/>
            <a:r>
              <a:rPr lang="en-US" sz="4400" kern="1200" dirty="0">
                <a:latin typeface="Bookman Old Style"/>
              </a:rPr>
              <a:t>Qualifying questions</a:t>
            </a:r>
          </a:p>
        </p:txBody>
      </p:sp>
      <p:sp>
        <p:nvSpPr>
          <p:cNvPr id="3" name="TextBox 2">
            <a:extLst>
              <a:ext uri="{FF2B5EF4-FFF2-40B4-BE49-F238E27FC236}">
                <a16:creationId xmlns:a16="http://schemas.microsoft.com/office/drawing/2014/main" id="{B2B583AC-52BD-83E9-D12E-3DC794460DBB}"/>
              </a:ext>
            </a:extLst>
          </p:cNvPr>
          <p:cNvSpPr txBox="1"/>
          <p:nvPr/>
        </p:nvSpPr>
        <p:spPr>
          <a:xfrm>
            <a:off x="1624176" y="1956816"/>
            <a:ext cx="5895648" cy="402488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lnSpcReduction="10000"/>
          </a:bodyPr>
          <a:lstStyle/>
          <a:p>
            <a:pPr>
              <a:lnSpc>
                <a:spcPct val="90000"/>
              </a:lnSpc>
              <a:spcAft>
                <a:spcPts val="600"/>
              </a:spcAft>
            </a:pPr>
            <a:r>
              <a:rPr lang="en-US" sz="1500" dirty="0">
                <a:latin typeface="Bookman Old Style"/>
              </a:rPr>
              <a:t>If you’re using software to build your application forms, using qualifying questions at the beginning of your selection process should be easy. You can add two or three questions relevant to the position. The candidates must answer these questions in order to apply. ​</a:t>
            </a:r>
            <a:endParaRPr lang="ru-RU"/>
          </a:p>
          <a:p>
            <a:pPr indent="-228600">
              <a:lnSpc>
                <a:spcPct val="90000"/>
              </a:lnSpc>
              <a:spcAft>
                <a:spcPts val="600"/>
              </a:spcAft>
              <a:buFont typeface="Arial" panose="020B0604020202020204" pitchFamily="34" charset="0"/>
              <a:buChar char="•"/>
            </a:pPr>
            <a:endParaRPr lang="en-US" sz="1500" dirty="0">
              <a:latin typeface="Bookman Old Style"/>
            </a:endParaRPr>
          </a:p>
          <a:p>
            <a:pPr>
              <a:lnSpc>
                <a:spcPct val="90000"/>
              </a:lnSpc>
              <a:spcAft>
                <a:spcPts val="600"/>
              </a:spcAft>
            </a:pPr>
            <a:r>
              <a:rPr lang="en-US" sz="1500" dirty="0">
                <a:latin typeface="Bookman Old Style"/>
              </a:rPr>
              <a:t>For example:​</a:t>
            </a:r>
          </a:p>
          <a:p>
            <a:pPr marL="57150" indent="-285750">
              <a:lnSpc>
                <a:spcPct val="90000"/>
              </a:lnSpc>
              <a:spcAft>
                <a:spcPts val="600"/>
              </a:spcAft>
              <a:buFont typeface="Wingdings" panose="020B0604020202020204" pitchFamily="34" charset="0"/>
              <a:buChar char="ü"/>
            </a:pPr>
            <a:r>
              <a:rPr lang="en-US" sz="1500" dirty="0">
                <a:latin typeface="Bookman Old Style"/>
              </a:rPr>
              <a:t>Briefly describe your experience with Excel.​</a:t>
            </a:r>
          </a:p>
          <a:p>
            <a:pPr marL="57150" indent="-285750">
              <a:lnSpc>
                <a:spcPct val="90000"/>
              </a:lnSpc>
              <a:spcAft>
                <a:spcPts val="600"/>
              </a:spcAft>
              <a:buFont typeface="Wingdings" panose="020B0604020202020204" pitchFamily="34" charset="0"/>
              <a:buChar char="ü"/>
            </a:pPr>
            <a:r>
              <a:rPr lang="en-US" sz="1500" dirty="0">
                <a:latin typeface="Bookman Old Style"/>
              </a:rPr>
              <a:t>What’s the difference between content marketing and journalism?​</a:t>
            </a:r>
          </a:p>
          <a:p>
            <a:pPr indent="-228600">
              <a:lnSpc>
                <a:spcPct val="90000"/>
              </a:lnSpc>
              <a:spcAft>
                <a:spcPts val="600"/>
              </a:spcAft>
              <a:buFont typeface="Arial" panose="020B0604020202020204" pitchFamily="34" charset="0"/>
              <a:buChar char="•"/>
            </a:pPr>
            <a:endParaRPr lang="en-US" sz="1500" dirty="0">
              <a:latin typeface="Bookman Old Style"/>
            </a:endParaRPr>
          </a:p>
          <a:p>
            <a:pPr>
              <a:lnSpc>
                <a:spcPct val="90000"/>
              </a:lnSpc>
              <a:spcAft>
                <a:spcPts val="600"/>
              </a:spcAft>
            </a:pPr>
            <a:r>
              <a:rPr lang="en-US" sz="1500" dirty="0">
                <a:latin typeface="Bookman Old Style"/>
              </a:rPr>
              <a:t>Some of these questions could require simple yes/no answers with the wrong answer automatically disqualifying a candidate – this is something that can also easily be done via recruitment software. Of course, automatic disqualification should be reserved only for absolute must-have skills. For example, if you’re looking for a senior designer, a disqualifying question could be “Do you have 5+ years of design experience?”​</a:t>
            </a:r>
          </a:p>
        </p:txBody>
      </p:sp>
    </p:spTree>
    <p:extLst>
      <p:ext uri="{BB962C8B-B14F-4D97-AF65-F5344CB8AC3E}">
        <p14:creationId xmlns:p14="http://schemas.microsoft.com/office/powerpoint/2010/main" val="362323513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656" y="0"/>
            <a:ext cx="7824687"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1206" y="0"/>
            <a:ext cx="7441587"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C21F789A-7272-0A32-2A9B-ECE45741A4B3}"/>
              </a:ext>
            </a:extLst>
          </p:cNvPr>
          <p:cNvSpPr>
            <a:spLocks noGrp="1"/>
          </p:cNvSpPr>
          <p:nvPr>
            <p:ph type="title"/>
          </p:nvPr>
        </p:nvSpPr>
        <p:spPr>
          <a:xfrm>
            <a:off x="1733360" y="365760"/>
            <a:ext cx="5677279" cy="1288238"/>
          </a:xfrm>
        </p:spPr>
        <p:txBody>
          <a:bodyPr vert="horz" lIns="91440" tIns="45720" rIns="91440" bIns="45720" rtlCol="0" anchor="ctr">
            <a:normAutofit fontScale="90000"/>
          </a:bodyPr>
          <a:lstStyle/>
          <a:p>
            <a:pPr algn="ctr"/>
            <a:r>
              <a:rPr lang="en-US" sz="4100" kern="1200" dirty="0">
                <a:latin typeface="Bookman Old Style"/>
              </a:rPr>
              <a:t>Help candidates complete your applications</a:t>
            </a:r>
          </a:p>
        </p:txBody>
      </p:sp>
      <p:sp>
        <p:nvSpPr>
          <p:cNvPr id="3" name="TextBox 2">
            <a:extLst>
              <a:ext uri="{FF2B5EF4-FFF2-40B4-BE49-F238E27FC236}">
                <a16:creationId xmlns:a16="http://schemas.microsoft.com/office/drawing/2014/main" id="{F5DDA478-9485-B3B5-0CB1-8B3CCC920C65}"/>
              </a:ext>
            </a:extLst>
          </p:cNvPr>
          <p:cNvSpPr txBox="1"/>
          <p:nvPr/>
        </p:nvSpPr>
        <p:spPr>
          <a:xfrm>
            <a:off x="1252946" y="2093585"/>
            <a:ext cx="6823724" cy="431796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1600" dirty="0">
                <a:latin typeface="Bookman Old Style"/>
              </a:rPr>
              <a:t>Of course, you want candidates who start completing your forms to actually go all the way and submit their application. Yet, so many candidates abandon applications because it takes too long to complete them or they’re too complicated. To avoid this, here are a few things you can do to streamline this part of the selection process:​</a:t>
            </a:r>
            <a:endParaRPr lang="ru-RU">
              <a:latin typeface="Bookman Old Style"/>
            </a:endParaRPr>
          </a:p>
          <a:p>
            <a:pPr indent="-228600">
              <a:lnSpc>
                <a:spcPct val="90000"/>
              </a:lnSpc>
              <a:spcAft>
                <a:spcPts val="600"/>
              </a:spcAft>
              <a:buFont typeface="Arial" panose="020B0604020202020204" pitchFamily="34" charset="0"/>
              <a:buChar char="•"/>
            </a:pPr>
            <a:r>
              <a:rPr lang="en-US" sz="1600" dirty="0">
                <a:latin typeface="Bookman Old Style"/>
              </a:rPr>
              <a:t>Keep qualifying questions to a minimum and make sure they don’t require complex or long answers.​</a:t>
            </a:r>
            <a:endParaRPr lang="en-US" sz="1600">
              <a:latin typeface="Bookman Old Style"/>
              <a:cs typeface="Calibri"/>
            </a:endParaRPr>
          </a:p>
          <a:p>
            <a:pPr indent="-228600">
              <a:lnSpc>
                <a:spcPct val="90000"/>
              </a:lnSpc>
              <a:spcAft>
                <a:spcPts val="600"/>
              </a:spcAft>
              <a:buFont typeface="Arial" panose="020B0604020202020204" pitchFamily="34" charset="0"/>
              <a:buChar char="•"/>
            </a:pPr>
            <a:r>
              <a:rPr lang="en-US" sz="1600" dirty="0">
                <a:latin typeface="Bookman Old Style"/>
              </a:rPr>
              <a:t>Try applying to one of your open roles; that’s how you’ll be able to spot glitches, hurdles or lengthy applications.​</a:t>
            </a:r>
            <a:endParaRPr lang="en-US" sz="1600">
              <a:latin typeface="Bookman Old Style"/>
              <a:cs typeface="Calibri"/>
            </a:endParaRPr>
          </a:p>
          <a:p>
            <a:pPr indent="-228600">
              <a:lnSpc>
                <a:spcPct val="90000"/>
              </a:lnSpc>
              <a:spcAft>
                <a:spcPts val="600"/>
              </a:spcAft>
              <a:buFont typeface="Arial" panose="020B0604020202020204" pitchFamily="34" charset="0"/>
              <a:buChar char="•"/>
            </a:pPr>
            <a:r>
              <a:rPr lang="en-US" sz="1600" dirty="0">
                <a:latin typeface="Bookman Old Style"/>
              </a:rPr>
              <a:t>Test your application forms’ (and careers page’s) mobile version. Many people apply via mobile so it needs to work well.​</a:t>
            </a:r>
            <a:endParaRPr lang="en-US" sz="1600">
              <a:latin typeface="Bookman Old Style"/>
              <a:cs typeface="Calibri"/>
            </a:endParaRPr>
          </a:p>
          <a:p>
            <a:pPr>
              <a:lnSpc>
                <a:spcPct val="90000"/>
              </a:lnSpc>
              <a:spcAft>
                <a:spcPts val="600"/>
              </a:spcAft>
            </a:pPr>
            <a:r>
              <a:rPr lang="en-US" sz="1600" dirty="0">
                <a:latin typeface="Bookman Old Style"/>
              </a:rPr>
              <a:t>To see whether there’s an issue with your application forms, you could also track your application abandonment rate. Ideally, you’d like it to be close to 0%, so the higher that number is, the more improvements your applications need.​</a:t>
            </a:r>
            <a:endParaRPr lang="en-US" sz="1600">
              <a:latin typeface="Bookman Old Style"/>
              <a:cs typeface="Calibri"/>
            </a:endParaRPr>
          </a:p>
          <a:p>
            <a:pPr indent="-228600">
              <a:lnSpc>
                <a:spcPct val="90000"/>
              </a:lnSpc>
              <a:spcAft>
                <a:spcPts val="600"/>
              </a:spcAft>
              <a:buFont typeface="Arial" panose="020B0604020202020204" pitchFamily="34" charset="0"/>
              <a:buChar char="•"/>
            </a:pPr>
            <a:endParaRPr lang="en-US" sz="1600" dirty="0">
              <a:latin typeface="Bookman Old Style"/>
            </a:endParaRPr>
          </a:p>
        </p:txBody>
      </p:sp>
    </p:spTree>
    <p:extLst>
      <p:ext uri="{BB962C8B-B14F-4D97-AF65-F5344CB8AC3E}">
        <p14:creationId xmlns:p14="http://schemas.microsoft.com/office/powerpoint/2010/main" val="4216420448"/>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656" y="0"/>
            <a:ext cx="7824687"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1206" y="0"/>
            <a:ext cx="7441587"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05DAB971-4B06-C836-1979-D2C8250C4AC3}"/>
              </a:ext>
            </a:extLst>
          </p:cNvPr>
          <p:cNvSpPr>
            <a:spLocks noGrp="1"/>
          </p:cNvSpPr>
          <p:nvPr>
            <p:ph type="title"/>
          </p:nvPr>
        </p:nvSpPr>
        <p:spPr>
          <a:xfrm>
            <a:off x="1733360" y="365760"/>
            <a:ext cx="5677279" cy="1288238"/>
          </a:xfrm>
        </p:spPr>
        <p:txBody>
          <a:bodyPr vert="horz" lIns="91440" tIns="45720" rIns="91440" bIns="45720" rtlCol="0" anchor="ctr">
            <a:normAutofit/>
          </a:bodyPr>
          <a:lstStyle/>
          <a:p>
            <a:pPr algn="ctr"/>
            <a:r>
              <a:rPr lang="en-US" sz="4400" kern="1200" dirty="0">
                <a:latin typeface="Bookman Old Style"/>
              </a:rPr>
              <a:t>Gamification</a:t>
            </a:r>
          </a:p>
        </p:txBody>
      </p:sp>
      <p:sp>
        <p:nvSpPr>
          <p:cNvPr id="3" name="TextBox 2">
            <a:extLst>
              <a:ext uri="{FF2B5EF4-FFF2-40B4-BE49-F238E27FC236}">
                <a16:creationId xmlns:a16="http://schemas.microsoft.com/office/drawing/2014/main" id="{C6D8F493-C62F-D911-D9EC-EFEA53E8F334}"/>
              </a:ext>
            </a:extLst>
          </p:cNvPr>
          <p:cNvSpPr txBox="1"/>
          <p:nvPr/>
        </p:nvSpPr>
        <p:spPr>
          <a:xfrm>
            <a:off x="1389715" y="1956816"/>
            <a:ext cx="6667416" cy="402488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lnSpcReduction="10000"/>
          </a:bodyPr>
          <a:lstStyle/>
          <a:p>
            <a:pPr>
              <a:lnSpc>
                <a:spcPct val="90000"/>
              </a:lnSpc>
              <a:spcAft>
                <a:spcPts val="600"/>
              </a:spcAft>
            </a:pPr>
            <a:r>
              <a:rPr lang="en-US" sz="1600" dirty="0">
                <a:latin typeface="Bookman Old Style"/>
              </a:rPr>
              <a:t>Gamifying your recruitment process isn’t a new trend, but with the progress of technology, you can now use gamification tools more effectively in the selection process. Especially in the application phase, consider asking less-experienced candidates and those transitioning from different backgrounds to play online or offline games.</a:t>
            </a:r>
            <a:endParaRPr lang="ru-RU">
              <a:latin typeface="Bookman Old Style"/>
            </a:endParaRPr>
          </a:p>
          <a:p>
            <a:pPr>
              <a:lnSpc>
                <a:spcPct val="90000"/>
              </a:lnSpc>
              <a:spcAft>
                <a:spcPts val="600"/>
              </a:spcAft>
            </a:pPr>
            <a:r>
              <a:rPr lang="en-US" sz="1600" dirty="0">
                <a:latin typeface="Bookman Old Style"/>
              </a:rPr>
              <a:t>The reasoning behind this is that candidates who are recent graduates, or have made a career change, won’t have much relevant experience to showcase in their resumes — despite being possibly the right fit for a job. This can be a problem when you’re trying to evaluate them based on their application. By using gamified assessment methods in the that stage, you can shortlist promising people and your hiring team will have better chances of interviewing only a few truly qualified candidates.</a:t>
            </a:r>
            <a:endParaRPr lang="en-US" sz="1600">
              <a:latin typeface="Bookman Old Style"/>
              <a:cs typeface="Calibri"/>
            </a:endParaRPr>
          </a:p>
          <a:p>
            <a:pPr>
              <a:lnSpc>
                <a:spcPct val="90000"/>
              </a:lnSpc>
              <a:spcAft>
                <a:spcPts val="600"/>
              </a:spcAft>
            </a:pPr>
            <a:r>
              <a:rPr lang="en-US" sz="1600" dirty="0">
                <a:latin typeface="Bookman Old Style"/>
              </a:rPr>
              <a:t>This also gives you an opportunity to diversify your applicant pool when you find the majority of applicants that meet your required background come from a narrow subset or demographic.</a:t>
            </a:r>
            <a:endParaRPr lang="en-US" sz="1600">
              <a:latin typeface="Bookman Old Style"/>
              <a:cs typeface="Calibri"/>
            </a:endParaRPr>
          </a:p>
        </p:txBody>
      </p:sp>
    </p:spTree>
    <p:extLst>
      <p:ext uri="{BB962C8B-B14F-4D97-AF65-F5344CB8AC3E}">
        <p14:creationId xmlns:p14="http://schemas.microsoft.com/office/powerpoint/2010/main" val="468542245"/>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F3E2C2-91CA-1EC6-4D40-A2EE66700DF0}"/>
              </a:ext>
            </a:extLst>
          </p:cNvPr>
          <p:cNvPicPr>
            <a:picLocks noChangeAspect="1"/>
          </p:cNvPicPr>
          <p:nvPr/>
        </p:nvPicPr>
        <p:blipFill rotWithShape="1">
          <a:blip r:embed="rId2">
            <a:duotone>
              <a:prstClr val="black"/>
              <a:schemeClr val="tx2">
                <a:tint val="45000"/>
                <a:satMod val="400000"/>
              </a:schemeClr>
            </a:duotone>
          </a:blip>
          <a:srcRect l="7990" r="3140" b="-3"/>
          <a:stretch/>
        </p:blipFill>
        <p:spPr>
          <a:xfrm>
            <a:off x="20" y="10"/>
            <a:ext cx="9143980" cy="6857990"/>
          </a:xfrm>
          <a:prstGeom prst="rect">
            <a:avLst/>
          </a:prstGeom>
        </p:spPr>
      </p:pic>
      <p:sp>
        <p:nvSpPr>
          <p:cNvPr id="9" name="Rectangle 8">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9610" y="0"/>
            <a:ext cx="5788590"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Заголовок 1">
            <a:extLst>
              <a:ext uri="{FF2B5EF4-FFF2-40B4-BE49-F238E27FC236}">
                <a16:creationId xmlns:a16="http://schemas.microsoft.com/office/drawing/2014/main" id="{CA679165-9BA6-35FD-D7F6-39CE3D7E3867}"/>
              </a:ext>
            </a:extLst>
          </p:cNvPr>
          <p:cNvSpPr>
            <a:spLocks noGrp="1"/>
          </p:cNvSpPr>
          <p:nvPr>
            <p:ph type="title"/>
          </p:nvPr>
        </p:nvSpPr>
        <p:spPr>
          <a:xfrm>
            <a:off x="3038166" y="365758"/>
            <a:ext cx="5088195" cy="1828800"/>
          </a:xfrm>
        </p:spPr>
        <p:txBody>
          <a:bodyPr vert="horz" lIns="91440" tIns="45720" rIns="91440" bIns="45720" rtlCol="0" anchor="ctr">
            <a:normAutofit/>
          </a:bodyPr>
          <a:lstStyle/>
          <a:p>
            <a:pPr algn="ctr"/>
            <a:r>
              <a:rPr lang="en-US" sz="4200" dirty="0">
                <a:solidFill>
                  <a:schemeClr val="tx1">
                    <a:lumMod val="85000"/>
                    <a:lumOff val="15000"/>
                  </a:schemeClr>
                </a:solidFill>
                <a:latin typeface="Bookman Old Style"/>
              </a:rPr>
              <a:t>2. Resume screening</a:t>
            </a:r>
          </a:p>
        </p:txBody>
      </p:sp>
      <p:sp>
        <p:nvSpPr>
          <p:cNvPr id="3" name="TextBox 2">
            <a:extLst>
              <a:ext uri="{FF2B5EF4-FFF2-40B4-BE49-F238E27FC236}">
                <a16:creationId xmlns:a16="http://schemas.microsoft.com/office/drawing/2014/main" id="{0110D0B1-AB71-DCA3-E869-C4BAF8E746DE}"/>
              </a:ext>
            </a:extLst>
          </p:cNvPr>
          <p:cNvSpPr txBox="1"/>
          <p:nvPr/>
        </p:nvSpPr>
        <p:spPr>
          <a:xfrm>
            <a:off x="3038166" y="2324100"/>
            <a:ext cx="5088195" cy="4256087"/>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lnSpcReduction="10000"/>
          </a:bodyPr>
          <a:lstStyle/>
          <a:p>
            <a:pPr>
              <a:lnSpc>
                <a:spcPct val="90000"/>
              </a:lnSpc>
              <a:spcAft>
                <a:spcPts val="600"/>
              </a:spcAft>
            </a:pPr>
            <a:r>
              <a:rPr lang="en-US" dirty="0">
                <a:latin typeface="Bookman Old Style"/>
              </a:rPr>
              <a:t>Now that you have wrapped up the application phase of the employee selection process, you have a collection of resumes or CVs to sift through and filter those deemed suitable for a screening call. What you’ll need to do now is go through resumes one by one, whether manually or software-assisted, and identify prime candidates.</a:t>
            </a:r>
            <a:endParaRPr lang="ru-RU">
              <a:latin typeface="Bookman Old Style"/>
            </a:endParaRPr>
          </a:p>
          <a:p>
            <a:pPr>
              <a:lnSpc>
                <a:spcPct val="90000"/>
              </a:lnSpc>
              <a:spcAft>
                <a:spcPts val="600"/>
              </a:spcAft>
            </a:pPr>
            <a:r>
              <a:rPr lang="en-US" dirty="0">
                <a:latin typeface="Bookman Old Style"/>
              </a:rPr>
              <a:t>This is one of the most traditional employee selection methods to move candidates to the next step by identifying and disqualifying those who don’t quite fit what you’re looking for.</a:t>
            </a:r>
            <a:endParaRPr lang="en-US">
              <a:latin typeface="Bookman Old Style"/>
              <a:cs typeface="Calibri"/>
            </a:endParaRPr>
          </a:p>
          <a:p>
            <a:pPr>
              <a:lnSpc>
                <a:spcPct val="90000"/>
              </a:lnSpc>
              <a:spcAft>
                <a:spcPts val="600"/>
              </a:spcAft>
            </a:pPr>
            <a:r>
              <a:rPr lang="en-US" dirty="0">
                <a:latin typeface="Bookman Old Style"/>
              </a:rPr>
              <a:t>There may be hundreds – in some cases, thousands – of applicants for a single job. There are numerous ways to filter resumes:</a:t>
            </a:r>
            <a:endParaRPr lang="en-US">
              <a:latin typeface="Bookman Old Style"/>
              <a:cs typeface="Calibri"/>
            </a:endParaRPr>
          </a:p>
        </p:txBody>
      </p:sp>
      <p:sp>
        <p:nvSpPr>
          <p:cNvPr id="11" name="Rectangle 10">
            <a:extLst>
              <a:ext uri="{FF2B5EF4-FFF2-40B4-BE49-F238E27FC236}">
                <a16:creationId xmlns:a16="http://schemas.microsoft.com/office/drawing/2014/main" id="{41202E79-1236-4DF8-9921-F47A0B079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8200" y="0"/>
            <a:ext cx="6858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88419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656" y="0"/>
            <a:ext cx="7824687"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1206" y="0"/>
            <a:ext cx="7441587"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593BEAC5-9FDF-18A4-E070-36848C699660}"/>
              </a:ext>
            </a:extLst>
          </p:cNvPr>
          <p:cNvSpPr>
            <a:spLocks noGrp="1"/>
          </p:cNvSpPr>
          <p:nvPr>
            <p:ph type="title"/>
          </p:nvPr>
        </p:nvSpPr>
        <p:spPr>
          <a:xfrm>
            <a:off x="1733360" y="365760"/>
            <a:ext cx="5677279" cy="1288238"/>
          </a:xfrm>
        </p:spPr>
        <p:txBody>
          <a:bodyPr vert="horz" lIns="91440" tIns="45720" rIns="91440" bIns="45720" rtlCol="0" anchor="ctr">
            <a:normAutofit/>
          </a:bodyPr>
          <a:lstStyle/>
          <a:p>
            <a:pPr algn="ctr"/>
            <a:r>
              <a:rPr lang="en-US" sz="4400" kern="1200" dirty="0">
                <a:latin typeface="Bookman Old Style"/>
              </a:rPr>
              <a:t>Background</a:t>
            </a:r>
          </a:p>
        </p:txBody>
      </p:sp>
      <p:sp>
        <p:nvSpPr>
          <p:cNvPr id="3" name="TextBox 2">
            <a:extLst>
              <a:ext uri="{FF2B5EF4-FFF2-40B4-BE49-F238E27FC236}">
                <a16:creationId xmlns:a16="http://schemas.microsoft.com/office/drawing/2014/main" id="{FF439653-4FD0-8F39-E697-9ADFD4CB5E8B}"/>
              </a:ext>
            </a:extLst>
          </p:cNvPr>
          <p:cNvSpPr txBox="1"/>
          <p:nvPr/>
        </p:nvSpPr>
        <p:spPr>
          <a:xfrm>
            <a:off x="1624176" y="1956816"/>
            <a:ext cx="5895648" cy="402488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2100" dirty="0">
                <a:latin typeface="Bookman Old Style"/>
              </a:rPr>
              <a:t>This is a practical side of the selection process; you’re looking for the background that qualifies a candidate for the position you want to fill. You’ll want to know if they have the academic knowledge or professional expertise – or both – to perform a job well.</a:t>
            </a:r>
            <a:endParaRPr lang="ru-RU">
              <a:latin typeface="Bookman Old Style"/>
            </a:endParaRPr>
          </a:p>
          <a:p>
            <a:pPr indent="-228600">
              <a:lnSpc>
                <a:spcPct val="90000"/>
              </a:lnSpc>
              <a:spcAft>
                <a:spcPts val="600"/>
              </a:spcAft>
              <a:buFont typeface="Arial" panose="020B0604020202020204" pitchFamily="34" charset="0"/>
              <a:buChar char="•"/>
            </a:pPr>
            <a:endParaRPr lang="en-US" sz="2100" dirty="0">
              <a:latin typeface="Bookman Old Style"/>
            </a:endParaRPr>
          </a:p>
        </p:txBody>
      </p:sp>
    </p:spTree>
    <p:extLst>
      <p:ext uri="{BB962C8B-B14F-4D97-AF65-F5344CB8AC3E}">
        <p14:creationId xmlns:p14="http://schemas.microsoft.com/office/powerpoint/2010/main" val="126633993"/>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656" y="0"/>
            <a:ext cx="7824687"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1206" y="0"/>
            <a:ext cx="7441587"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80A03C20-7878-ADD6-6155-19FCFCAC6C2C}"/>
              </a:ext>
            </a:extLst>
          </p:cNvPr>
          <p:cNvSpPr>
            <a:spLocks noGrp="1"/>
          </p:cNvSpPr>
          <p:nvPr>
            <p:ph type="title"/>
          </p:nvPr>
        </p:nvSpPr>
        <p:spPr>
          <a:xfrm>
            <a:off x="1733360" y="365760"/>
            <a:ext cx="5677279" cy="1288238"/>
          </a:xfrm>
        </p:spPr>
        <p:txBody>
          <a:bodyPr vert="horz" lIns="91440" tIns="45720" rIns="91440" bIns="45720" rtlCol="0" anchor="ctr">
            <a:normAutofit/>
          </a:bodyPr>
          <a:lstStyle/>
          <a:p>
            <a:pPr algn="ctr"/>
            <a:r>
              <a:rPr lang="en-US" sz="4400" kern="1200" dirty="0">
                <a:latin typeface="Bookman Old Style"/>
              </a:rPr>
              <a:t>Resume layout</a:t>
            </a:r>
          </a:p>
        </p:txBody>
      </p:sp>
      <p:sp>
        <p:nvSpPr>
          <p:cNvPr id="3" name="TextBox 2">
            <a:extLst>
              <a:ext uri="{FF2B5EF4-FFF2-40B4-BE49-F238E27FC236}">
                <a16:creationId xmlns:a16="http://schemas.microsoft.com/office/drawing/2014/main" id="{9305F8BF-F5A9-BCC1-B699-9941488CF98B}"/>
              </a:ext>
            </a:extLst>
          </p:cNvPr>
          <p:cNvSpPr txBox="1"/>
          <p:nvPr/>
        </p:nvSpPr>
        <p:spPr>
          <a:xfrm>
            <a:off x="1624176" y="1956816"/>
            <a:ext cx="6120340" cy="431796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1600" dirty="0">
                <a:latin typeface="Bookman Old Style"/>
              </a:rPr>
              <a:t>Even something as simple as the layout of a candidate’s resume can be an indicator of how qualified they are for a position. The skill of organizing and presenting information in a clear and concise way is on full display here.</a:t>
            </a:r>
            <a:endParaRPr lang="ru-RU">
              <a:latin typeface="Bookman Old Style"/>
            </a:endParaRPr>
          </a:p>
          <a:p>
            <a:pPr>
              <a:lnSpc>
                <a:spcPct val="90000"/>
              </a:lnSpc>
              <a:spcAft>
                <a:spcPts val="600"/>
              </a:spcAft>
            </a:pPr>
            <a:r>
              <a:rPr lang="en-US" sz="1600" dirty="0">
                <a:latin typeface="Bookman Old Style"/>
              </a:rPr>
              <a:t>Consider the following examples of how a resume’s layout can offer a quick demonstration of a candidate’s skill set:</a:t>
            </a:r>
            <a:endParaRPr lang="en-US" sz="1600">
              <a:latin typeface="Bookman Old Style"/>
              <a:cs typeface="Calibri"/>
            </a:endParaRPr>
          </a:p>
          <a:p>
            <a:pPr marL="342900" indent="-285750">
              <a:lnSpc>
                <a:spcPct val="90000"/>
              </a:lnSpc>
              <a:spcAft>
                <a:spcPts val="600"/>
              </a:spcAft>
              <a:buFont typeface="Wingdings" panose="020B0604020202020204" pitchFamily="34" charset="0"/>
              <a:buChar char="ü"/>
            </a:pPr>
            <a:r>
              <a:rPr lang="en-US" sz="1600" dirty="0">
                <a:latin typeface="Bookman Old Style"/>
              </a:rPr>
              <a:t>If you’re looking to fill a </a:t>
            </a:r>
            <a:r>
              <a:rPr lang="en-US" sz="1600" b="1" dirty="0">
                <a:latin typeface="Bookman Old Style"/>
              </a:rPr>
              <a:t>creative position</a:t>
            </a:r>
            <a:r>
              <a:rPr lang="en-US" sz="1600" dirty="0">
                <a:latin typeface="Bookman Old Style"/>
              </a:rPr>
              <a:t> – such as graphics or web design – the resume layout can be a powerful indicator of how well they can design.</a:t>
            </a:r>
            <a:endParaRPr lang="en-US" sz="1600">
              <a:latin typeface="Bookman Old Style"/>
              <a:cs typeface="Calibri"/>
            </a:endParaRPr>
          </a:p>
          <a:p>
            <a:pPr marL="342900" indent="-285750">
              <a:lnSpc>
                <a:spcPct val="90000"/>
              </a:lnSpc>
              <a:spcAft>
                <a:spcPts val="600"/>
              </a:spcAft>
              <a:buFont typeface="Wingdings" panose="020B0604020202020204" pitchFamily="34" charset="0"/>
              <a:buChar char="ü"/>
            </a:pPr>
            <a:r>
              <a:rPr lang="en-US" sz="1600" dirty="0">
                <a:latin typeface="Bookman Old Style"/>
              </a:rPr>
              <a:t>If you’re looking to fill a </a:t>
            </a:r>
            <a:r>
              <a:rPr lang="en-US" sz="1600" b="1" dirty="0">
                <a:latin typeface="Bookman Old Style"/>
              </a:rPr>
              <a:t>sales position</a:t>
            </a:r>
            <a:r>
              <a:rPr lang="en-US" sz="1600" dirty="0">
                <a:latin typeface="Bookman Old Style"/>
              </a:rPr>
              <a:t>, the manner in which they present a resume can show you how they might be able to catch your client’s eye with important, relevant information to convert them into buyers.</a:t>
            </a:r>
            <a:endParaRPr lang="en-US" sz="1600">
              <a:latin typeface="Bookman Old Style"/>
              <a:cs typeface="Calibri"/>
            </a:endParaRPr>
          </a:p>
          <a:p>
            <a:pPr marL="342900" indent="-285750">
              <a:lnSpc>
                <a:spcPct val="90000"/>
              </a:lnSpc>
              <a:spcAft>
                <a:spcPts val="600"/>
              </a:spcAft>
              <a:buFont typeface="Wingdings" panose="020B0604020202020204" pitchFamily="34" charset="0"/>
              <a:buChar char="ü"/>
            </a:pPr>
            <a:r>
              <a:rPr lang="en-US" sz="1600" dirty="0">
                <a:latin typeface="Bookman Old Style"/>
              </a:rPr>
              <a:t>If you’re looking for a </a:t>
            </a:r>
            <a:r>
              <a:rPr lang="en-US" sz="1600" b="1" dirty="0">
                <a:latin typeface="Bookman Old Style"/>
              </a:rPr>
              <a:t>marketing copywriter</a:t>
            </a:r>
            <a:r>
              <a:rPr lang="en-US" sz="1600" dirty="0">
                <a:latin typeface="Bookman Old Style"/>
              </a:rPr>
              <a:t>, the resume shows their ability to describe things in a tight, concise and engaging manner.</a:t>
            </a:r>
            <a:endParaRPr lang="en-US" sz="1600">
              <a:latin typeface="Bookman Old Style"/>
              <a:cs typeface="Calibri"/>
            </a:endParaRPr>
          </a:p>
          <a:p>
            <a:pPr indent="-228600">
              <a:lnSpc>
                <a:spcPct val="90000"/>
              </a:lnSpc>
              <a:spcAft>
                <a:spcPts val="600"/>
              </a:spcAft>
              <a:buFont typeface="Arial" panose="020B0604020202020204" pitchFamily="34" charset="0"/>
              <a:buChar char="•"/>
            </a:pPr>
            <a:endParaRPr lang="en-US" sz="1600" dirty="0">
              <a:latin typeface="Bookman Old Style"/>
            </a:endParaRPr>
          </a:p>
        </p:txBody>
      </p:sp>
    </p:spTree>
    <p:extLst>
      <p:ext uri="{BB962C8B-B14F-4D97-AF65-F5344CB8AC3E}">
        <p14:creationId xmlns:p14="http://schemas.microsoft.com/office/powerpoint/2010/main" val="2582240014"/>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656" y="0"/>
            <a:ext cx="7824687"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1206" y="0"/>
            <a:ext cx="7441587"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8D6859FE-C99D-0EB3-528A-5617F8BD5005}"/>
              </a:ext>
            </a:extLst>
          </p:cNvPr>
          <p:cNvSpPr>
            <a:spLocks noGrp="1"/>
          </p:cNvSpPr>
          <p:nvPr>
            <p:ph type="title"/>
          </p:nvPr>
        </p:nvSpPr>
        <p:spPr>
          <a:xfrm>
            <a:off x="1733360" y="365760"/>
            <a:ext cx="5677279" cy="1288238"/>
          </a:xfrm>
        </p:spPr>
        <p:txBody>
          <a:bodyPr vert="horz" lIns="91440" tIns="45720" rIns="91440" bIns="45720" rtlCol="0" anchor="ctr">
            <a:normAutofit/>
          </a:bodyPr>
          <a:lstStyle/>
          <a:p>
            <a:pPr algn="ctr"/>
            <a:r>
              <a:rPr lang="en-US" sz="4400" kern="1200" dirty="0">
                <a:latin typeface="Bookman Old Style"/>
              </a:rPr>
              <a:t>Cover letter</a:t>
            </a:r>
          </a:p>
        </p:txBody>
      </p:sp>
      <p:sp>
        <p:nvSpPr>
          <p:cNvPr id="3" name="TextBox 2">
            <a:extLst>
              <a:ext uri="{FF2B5EF4-FFF2-40B4-BE49-F238E27FC236}">
                <a16:creationId xmlns:a16="http://schemas.microsoft.com/office/drawing/2014/main" id="{A7D34142-15AA-0A8B-5D99-EE44D7BA48EA}"/>
              </a:ext>
            </a:extLst>
          </p:cNvPr>
          <p:cNvSpPr txBox="1"/>
          <p:nvPr/>
        </p:nvSpPr>
        <p:spPr>
          <a:xfrm>
            <a:off x="1624176" y="1956816"/>
            <a:ext cx="5895648" cy="402488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92500"/>
          </a:bodyPr>
          <a:lstStyle/>
          <a:p>
            <a:pPr>
              <a:lnSpc>
                <a:spcPct val="90000"/>
              </a:lnSpc>
              <a:spcAft>
                <a:spcPts val="600"/>
              </a:spcAft>
            </a:pPr>
            <a:r>
              <a:rPr lang="en-US" sz="2100" dirty="0">
                <a:latin typeface="Bookman Old Style"/>
              </a:rPr>
              <a:t>Similarly to the resume, a candidate’s cover letter gives you an idea of who they are and what they bring to the role. You’re looking for tightly and smartly written language that clearly describes what they can bring to the position. Does the candidate:</a:t>
            </a:r>
            <a:endParaRPr lang="ru-RU">
              <a:latin typeface="Bookman Old Style"/>
            </a:endParaRPr>
          </a:p>
          <a:p>
            <a:pPr marL="114300" indent="-342900">
              <a:lnSpc>
                <a:spcPct val="90000"/>
              </a:lnSpc>
              <a:spcAft>
                <a:spcPts val="600"/>
              </a:spcAft>
              <a:buFont typeface="Wingdings" panose="020B0604020202020204" pitchFamily="34" charset="0"/>
              <a:buChar char="ü"/>
            </a:pPr>
            <a:r>
              <a:rPr lang="en-US" sz="2100" dirty="0">
                <a:latin typeface="Bookman Old Style"/>
              </a:rPr>
              <a:t>Describe their skills and background in a relevant way to the position being applied for?</a:t>
            </a:r>
            <a:endParaRPr lang="en-US" sz="2100">
              <a:latin typeface="Bookman Old Style"/>
              <a:cs typeface="Calibri"/>
            </a:endParaRPr>
          </a:p>
          <a:p>
            <a:pPr marL="114300" indent="-342900">
              <a:lnSpc>
                <a:spcPct val="90000"/>
              </a:lnSpc>
              <a:spcAft>
                <a:spcPts val="600"/>
              </a:spcAft>
              <a:buFont typeface="Wingdings" panose="020B0604020202020204" pitchFamily="34" charset="0"/>
              <a:buChar char="ü"/>
            </a:pPr>
            <a:r>
              <a:rPr lang="en-US" sz="2100" dirty="0">
                <a:latin typeface="Bookman Old Style"/>
              </a:rPr>
              <a:t>Show their knowledge of your company and its goals, and how they can contribute?</a:t>
            </a:r>
            <a:endParaRPr lang="en-US" sz="2100">
              <a:latin typeface="Bookman Old Style"/>
              <a:cs typeface="Calibri"/>
            </a:endParaRPr>
          </a:p>
          <a:p>
            <a:pPr marL="114300" indent="-342900">
              <a:lnSpc>
                <a:spcPct val="90000"/>
              </a:lnSpc>
              <a:spcAft>
                <a:spcPts val="600"/>
              </a:spcAft>
              <a:buFont typeface="Wingdings" panose="020B0604020202020204" pitchFamily="34" charset="0"/>
              <a:buChar char="ü"/>
            </a:pPr>
            <a:r>
              <a:rPr lang="en-US" sz="2100" dirty="0">
                <a:latin typeface="Bookman Old Style"/>
              </a:rPr>
              <a:t>Write in a professional, error-free manner that reflects their ability to communicate via email and other channels?</a:t>
            </a:r>
            <a:endParaRPr lang="en-US" sz="2100">
              <a:latin typeface="Bookman Old Style"/>
              <a:cs typeface="Calibri"/>
            </a:endParaRPr>
          </a:p>
        </p:txBody>
      </p:sp>
    </p:spTree>
    <p:extLst>
      <p:ext uri="{BB962C8B-B14F-4D97-AF65-F5344CB8AC3E}">
        <p14:creationId xmlns:p14="http://schemas.microsoft.com/office/powerpoint/2010/main" val="1730573446"/>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656" y="0"/>
            <a:ext cx="7824687"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1206" y="0"/>
            <a:ext cx="7441587"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00DC8DD2-8BB4-CFDB-1F1F-07E9D559B970}"/>
              </a:ext>
            </a:extLst>
          </p:cNvPr>
          <p:cNvSpPr>
            <a:spLocks noGrp="1"/>
          </p:cNvSpPr>
          <p:nvPr>
            <p:ph type="title"/>
          </p:nvPr>
        </p:nvSpPr>
        <p:spPr>
          <a:xfrm>
            <a:off x="1733360" y="365760"/>
            <a:ext cx="5677279" cy="1288238"/>
          </a:xfrm>
        </p:spPr>
        <p:txBody>
          <a:bodyPr vert="horz" lIns="91440" tIns="45720" rIns="91440" bIns="45720" rtlCol="0" anchor="ctr">
            <a:normAutofit/>
          </a:bodyPr>
          <a:lstStyle/>
          <a:p>
            <a:pPr algn="ctr"/>
            <a:r>
              <a:rPr lang="en-US" sz="4400" kern="1200" dirty="0">
                <a:latin typeface="Bookman Old Style"/>
              </a:rPr>
              <a:t>Intangibles</a:t>
            </a:r>
          </a:p>
        </p:txBody>
      </p:sp>
      <p:sp>
        <p:nvSpPr>
          <p:cNvPr id="3" name="TextBox 2">
            <a:extLst>
              <a:ext uri="{FF2B5EF4-FFF2-40B4-BE49-F238E27FC236}">
                <a16:creationId xmlns:a16="http://schemas.microsoft.com/office/drawing/2014/main" id="{A670B080-5343-7761-2472-662494FD241D}"/>
              </a:ext>
            </a:extLst>
          </p:cNvPr>
          <p:cNvSpPr txBox="1"/>
          <p:nvPr/>
        </p:nvSpPr>
        <p:spPr>
          <a:xfrm>
            <a:off x="1624176" y="1956816"/>
            <a:ext cx="5895648" cy="402488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lnSpcReduction="10000"/>
          </a:bodyPr>
          <a:lstStyle/>
          <a:p>
            <a:pPr>
              <a:lnSpc>
                <a:spcPct val="90000"/>
              </a:lnSpc>
              <a:spcAft>
                <a:spcPts val="600"/>
              </a:spcAft>
            </a:pPr>
            <a:r>
              <a:rPr lang="en-US" sz="1900" dirty="0">
                <a:latin typeface="Bookman Old Style"/>
              </a:rPr>
              <a:t>It may initially seem corny to list one’s hobbies and personal interests in a resume, but even those can be great indicators of the kind of person applying for the role. For instance:</a:t>
            </a:r>
            <a:endParaRPr lang="ru-RU"/>
          </a:p>
          <a:p>
            <a:pPr marL="114300" indent="-342900">
              <a:lnSpc>
                <a:spcPct val="90000"/>
              </a:lnSpc>
              <a:spcAft>
                <a:spcPts val="600"/>
              </a:spcAft>
              <a:buFont typeface="Wingdings" panose="020B0604020202020204" pitchFamily="34" charset="0"/>
              <a:buChar char="ü"/>
            </a:pPr>
            <a:r>
              <a:rPr lang="en-US" sz="1900" dirty="0">
                <a:latin typeface="Bookman Old Style"/>
              </a:rPr>
              <a:t>“Running” indicates they’re a healthy person and disciplined enough to train for 10Ks or marathons on a regular basis.</a:t>
            </a:r>
          </a:p>
          <a:p>
            <a:pPr marL="114300" indent="-342900">
              <a:lnSpc>
                <a:spcPct val="90000"/>
              </a:lnSpc>
              <a:spcAft>
                <a:spcPts val="600"/>
              </a:spcAft>
              <a:buFont typeface="Wingdings" panose="020B0604020202020204" pitchFamily="34" charset="0"/>
              <a:buChar char="ü"/>
            </a:pPr>
            <a:r>
              <a:rPr lang="en-US" sz="1900" dirty="0">
                <a:latin typeface="Bookman Old Style"/>
              </a:rPr>
              <a:t>“Volunteering” shows they’re interested in the bigger picture (i.e. your company’s mission and vision) and can have the empathy that would make them a great team member.</a:t>
            </a:r>
          </a:p>
          <a:p>
            <a:pPr marL="114300" indent="-342900">
              <a:lnSpc>
                <a:spcPct val="90000"/>
              </a:lnSpc>
              <a:spcAft>
                <a:spcPts val="600"/>
              </a:spcAft>
              <a:buFont typeface="Wingdings" panose="020B0604020202020204" pitchFamily="34" charset="0"/>
              <a:buChar char="ü"/>
            </a:pPr>
            <a:r>
              <a:rPr lang="en-US" sz="1900" dirty="0">
                <a:latin typeface="Bookman Old Style"/>
              </a:rPr>
              <a:t>“Chess” indicates an ability to process complex information in a logical/logarithmic way, an invaluable skill for a developer position</a:t>
            </a:r>
          </a:p>
        </p:txBody>
      </p:sp>
    </p:spTree>
    <p:extLst>
      <p:ext uri="{BB962C8B-B14F-4D97-AF65-F5344CB8AC3E}">
        <p14:creationId xmlns:p14="http://schemas.microsoft.com/office/powerpoint/2010/main" val="3767247249"/>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656" y="0"/>
            <a:ext cx="7824687"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1206" y="0"/>
            <a:ext cx="7441587"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CC2CCE32-E850-2976-17CA-82E1A416FE1B}"/>
              </a:ext>
            </a:extLst>
          </p:cNvPr>
          <p:cNvSpPr>
            <a:spLocks noGrp="1"/>
          </p:cNvSpPr>
          <p:nvPr>
            <p:ph type="title"/>
          </p:nvPr>
        </p:nvSpPr>
        <p:spPr>
          <a:xfrm>
            <a:off x="1733360" y="365760"/>
            <a:ext cx="5677279" cy="1288238"/>
          </a:xfrm>
        </p:spPr>
        <p:txBody>
          <a:bodyPr vert="horz" lIns="91440" tIns="45720" rIns="91440" bIns="45720" rtlCol="0" anchor="ctr">
            <a:normAutofit/>
          </a:bodyPr>
          <a:lstStyle/>
          <a:p>
            <a:pPr algn="ctr"/>
            <a:r>
              <a:rPr lang="en-US" sz="4400" kern="1200" dirty="0">
                <a:latin typeface="Bookman Old Style"/>
              </a:rPr>
              <a:t>Unconscious bias</a:t>
            </a:r>
          </a:p>
        </p:txBody>
      </p:sp>
      <p:sp>
        <p:nvSpPr>
          <p:cNvPr id="3" name="TextBox 2">
            <a:extLst>
              <a:ext uri="{FF2B5EF4-FFF2-40B4-BE49-F238E27FC236}">
                <a16:creationId xmlns:a16="http://schemas.microsoft.com/office/drawing/2014/main" id="{FED80C4C-D745-56FA-4770-D042BADFDAA0}"/>
              </a:ext>
            </a:extLst>
          </p:cNvPr>
          <p:cNvSpPr txBox="1"/>
          <p:nvPr/>
        </p:nvSpPr>
        <p:spPr>
          <a:xfrm>
            <a:off x="1624176" y="1956816"/>
            <a:ext cx="5895648" cy="402488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lnSpcReduction="10000"/>
          </a:bodyPr>
          <a:lstStyle/>
          <a:p>
            <a:pPr>
              <a:lnSpc>
                <a:spcPct val="90000"/>
              </a:lnSpc>
              <a:spcAft>
                <a:spcPts val="600"/>
              </a:spcAft>
            </a:pPr>
            <a:r>
              <a:rPr lang="en-US" sz="1900" dirty="0">
                <a:latin typeface="Bookman Old Style"/>
              </a:rPr>
              <a:t>As through every step of the employee selection procedures, you want to keep your unconscious bias in check. For example, during the selection process, watch out for potential biases including someone’s name, gender, race, age, class, and even academic background – for instance, just because someone got their MBA from a local college rather than from Harvard doesn’t necessarily make them less worthy of a candidate or their MBA degree less impressive.</a:t>
            </a:r>
            <a:endParaRPr lang="ru-RU">
              <a:latin typeface="Bookman Old Style"/>
              <a:cs typeface="Calibri"/>
            </a:endParaRPr>
          </a:p>
          <a:p>
            <a:pPr>
              <a:lnSpc>
                <a:spcPct val="90000"/>
              </a:lnSpc>
              <a:spcAft>
                <a:spcPts val="600"/>
              </a:spcAft>
            </a:pPr>
            <a:r>
              <a:rPr lang="en-US" sz="1900" dirty="0">
                <a:latin typeface="Bookman Old Style"/>
              </a:rPr>
              <a:t>If you are like many employers and recruiters, you’re also actively pursuing a D&amp;I initiative. If you’re looking to build a gender-balanced team in a sector dominated by one gender, check out these five steps in which you can do it successfully.</a:t>
            </a:r>
            <a:endParaRPr lang="en-US" sz="1900">
              <a:latin typeface="Bookman Old Style"/>
              <a:cs typeface="Calibri"/>
            </a:endParaRPr>
          </a:p>
          <a:p>
            <a:pPr indent="-228600">
              <a:lnSpc>
                <a:spcPct val="90000"/>
              </a:lnSpc>
              <a:spcAft>
                <a:spcPts val="600"/>
              </a:spcAft>
              <a:buFont typeface="Arial" panose="020B0604020202020204" pitchFamily="34" charset="0"/>
              <a:buChar char="•"/>
            </a:pPr>
            <a:endParaRPr lang="en-US" sz="1900" dirty="0">
              <a:latin typeface="Bookman Old Style"/>
            </a:endParaRPr>
          </a:p>
        </p:txBody>
      </p:sp>
    </p:spTree>
    <p:extLst>
      <p:ext uri="{BB962C8B-B14F-4D97-AF65-F5344CB8AC3E}">
        <p14:creationId xmlns:p14="http://schemas.microsoft.com/office/powerpoint/2010/main" val="337966241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629586"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F55FFF17-D3D5-4F58-BA56-54EA901CE0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18115"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Заголовок 3"/>
          <p:cNvSpPr>
            <a:spLocks noGrp="1"/>
          </p:cNvSpPr>
          <p:nvPr>
            <p:ph type="title"/>
          </p:nvPr>
        </p:nvSpPr>
        <p:spPr>
          <a:xfrm>
            <a:off x="613273" y="1409700"/>
            <a:ext cx="3964598" cy="2809875"/>
          </a:xfrm>
        </p:spPr>
        <p:txBody>
          <a:bodyPr vert="horz" lIns="91440" tIns="45720" rIns="91440" bIns="45720" rtlCol="0" anchor="b">
            <a:normAutofit/>
          </a:bodyPr>
          <a:lstStyle/>
          <a:p>
            <a:r>
              <a:rPr lang="en-US" b="1" kern="1200" dirty="0">
                <a:solidFill>
                  <a:schemeClr val="bg1">
                    <a:lumMod val="85000"/>
                    <a:lumOff val="15000"/>
                  </a:schemeClr>
                </a:solidFill>
                <a:latin typeface="Bookman Old Style"/>
              </a:rPr>
              <a:t>1.	Personnel selection</a:t>
            </a:r>
          </a:p>
        </p:txBody>
      </p:sp>
      <p:pic>
        <p:nvPicPr>
          <p:cNvPr id="8" name="Picture 9" descr="C:\Users\admin\Desktop\gbgfhhxv vbn\Без названия.jp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7009" l="3256" r="91628">
                        <a14:foregroundMark x1="40465" y1="52564" x2="40465" y2="52564"/>
                        <a14:foregroundMark x1="58140" y1="51282" x2="58140" y2="51282"/>
                        <a14:foregroundMark x1="58140" y1="51282" x2="58140" y2="51282"/>
                        <a14:foregroundMark x1="54884" y1="54274" x2="54884" y2="54274"/>
                        <a14:foregroundMark x1="54884" y1="54274" x2="54884" y2="54274"/>
                        <a14:foregroundMark x1="54884" y1="54274" x2="54884" y2="54274"/>
                        <a14:foregroundMark x1="54884" y1="54274" x2="54884" y2="54274"/>
                        <a14:foregroundMark x1="59535" y1="55128" x2="59535" y2="55128"/>
                        <a14:foregroundMark x1="40465" y1="56410" x2="40465" y2="56410"/>
                        <a14:foregroundMark x1="33488" y1="51709" x2="33488" y2="51709"/>
                        <a14:foregroundMark x1="44651" y1="50855" x2="44651" y2="50855"/>
                        <a14:foregroundMark x1="34419" y1="49573" x2="34419" y2="49573"/>
                        <a14:foregroundMark x1="32093" y1="52991" x2="32093" y2="52991"/>
                        <a14:foregroundMark x1="32093" y1="52991" x2="32093" y2="52991"/>
                        <a14:foregroundMark x1="32558" y1="50000" x2="32558" y2="50000"/>
                        <a14:foregroundMark x1="35349" y1="49145" x2="35349" y2="49145"/>
                      </a14:backgroundRemoval>
                    </a14:imgEffect>
                  </a14:imgLayer>
                </a14:imgProps>
              </a:ext>
              <a:ext uri="{28A0092B-C50C-407E-A947-70E740481C1C}">
                <a14:useLocalDpi xmlns:a14="http://schemas.microsoft.com/office/drawing/2010/main" val="0"/>
              </a:ext>
            </a:extLst>
          </a:blip>
          <a:stretch>
            <a:fillRect/>
          </a:stretch>
        </p:blipFill>
        <p:spPr bwMode="auto">
          <a:xfrm>
            <a:off x="5121620" y="1737105"/>
            <a:ext cx="3336580" cy="363144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4" descr="Картинки по запросу вопрос"/>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6" descr="Картинки по запросу вопрос"/>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7" name="AutoShape 8" descr="Картинки по запросу вопрос"/>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311460834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E53095-990F-B100-1886-A8B229ADC78F}"/>
              </a:ext>
            </a:extLst>
          </p:cNvPr>
          <p:cNvPicPr>
            <a:picLocks noChangeAspect="1"/>
          </p:cNvPicPr>
          <p:nvPr/>
        </p:nvPicPr>
        <p:blipFill rotWithShape="1">
          <a:blip r:embed="rId2">
            <a:duotone>
              <a:prstClr val="black"/>
              <a:schemeClr val="tx2">
                <a:tint val="45000"/>
                <a:satMod val="400000"/>
              </a:schemeClr>
            </a:duotone>
          </a:blip>
          <a:srcRect r="4" b="4"/>
          <a:stretch/>
        </p:blipFill>
        <p:spPr>
          <a:xfrm>
            <a:off x="20" y="10"/>
            <a:ext cx="9143980" cy="6857990"/>
          </a:xfrm>
          <a:prstGeom prst="rect">
            <a:avLst/>
          </a:prstGeom>
        </p:spPr>
      </p:pic>
      <p:sp>
        <p:nvSpPr>
          <p:cNvPr id="9" name="Rectangle 8">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9610" y="0"/>
            <a:ext cx="5788590"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Заголовок 1">
            <a:extLst>
              <a:ext uri="{FF2B5EF4-FFF2-40B4-BE49-F238E27FC236}">
                <a16:creationId xmlns:a16="http://schemas.microsoft.com/office/drawing/2014/main" id="{5A6A7B20-DEA8-0D74-9B25-AB820966A729}"/>
              </a:ext>
            </a:extLst>
          </p:cNvPr>
          <p:cNvSpPr>
            <a:spLocks noGrp="1"/>
          </p:cNvSpPr>
          <p:nvPr>
            <p:ph type="title"/>
          </p:nvPr>
        </p:nvSpPr>
        <p:spPr>
          <a:xfrm>
            <a:off x="3038166" y="365758"/>
            <a:ext cx="5088195" cy="1828800"/>
          </a:xfrm>
        </p:spPr>
        <p:txBody>
          <a:bodyPr vert="horz" lIns="91440" tIns="45720" rIns="91440" bIns="45720" rtlCol="0" anchor="ctr">
            <a:normAutofit/>
          </a:bodyPr>
          <a:lstStyle/>
          <a:p>
            <a:r>
              <a:rPr lang="en-US" sz="4200" dirty="0">
                <a:solidFill>
                  <a:schemeClr val="tx1">
                    <a:lumMod val="85000"/>
                    <a:lumOff val="15000"/>
                  </a:schemeClr>
                </a:solidFill>
                <a:latin typeface="Bookman Old Style"/>
              </a:rPr>
              <a:t>3. Screening call</a:t>
            </a:r>
          </a:p>
        </p:txBody>
      </p:sp>
      <p:sp>
        <p:nvSpPr>
          <p:cNvPr id="3" name="TextBox 2">
            <a:extLst>
              <a:ext uri="{FF2B5EF4-FFF2-40B4-BE49-F238E27FC236}">
                <a16:creationId xmlns:a16="http://schemas.microsoft.com/office/drawing/2014/main" id="{CD407EC4-AFF3-21AF-DB9E-DE77E084095D}"/>
              </a:ext>
            </a:extLst>
          </p:cNvPr>
          <p:cNvSpPr txBox="1"/>
          <p:nvPr/>
        </p:nvSpPr>
        <p:spPr>
          <a:xfrm>
            <a:off x="3038166" y="2324100"/>
            <a:ext cx="5088195" cy="3875087"/>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Aft>
                <a:spcPts val="600"/>
              </a:spcAft>
            </a:pPr>
            <a:r>
              <a:rPr lang="en-US" sz="2100" dirty="0">
                <a:latin typeface="Bookman Old Style"/>
              </a:rPr>
              <a:t>The screening call, or phone screen, is among the initial hiring stages where recruiters shortlist applicants. The purpose of this call is to establish whether the candidate is truly interested in the job and (at least) minimally qualified to do it successfully. This way, only the best applicants will go to the next, stricter (and more expensive) hiring stages, like assessments and in-person interviews, saving your team time and money.</a:t>
            </a:r>
            <a:endParaRPr lang="ru-RU">
              <a:latin typeface="Bookman Old Style"/>
            </a:endParaRPr>
          </a:p>
        </p:txBody>
      </p:sp>
      <p:sp>
        <p:nvSpPr>
          <p:cNvPr id="11" name="Rectangle 10">
            <a:extLst>
              <a:ext uri="{FF2B5EF4-FFF2-40B4-BE49-F238E27FC236}">
                <a16:creationId xmlns:a16="http://schemas.microsoft.com/office/drawing/2014/main" id="{41202E79-1236-4DF8-9921-F47A0B079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8200" y="0"/>
            <a:ext cx="6858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3616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656" y="0"/>
            <a:ext cx="7824687"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1206" y="0"/>
            <a:ext cx="7441587"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6F62A2EB-7003-0B25-7B11-061F5898755E}"/>
              </a:ext>
            </a:extLst>
          </p:cNvPr>
          <p:cNvSpPr>
            <a:spLocks noGrp="1"/>
          </p:cNvSpPr>
          <p:nvPr>
            <p:ph type="title"/>
          </p:nvPr>
        </p:nvSpPr>
        <p:spPr>
          <a:xfrm>
            <a:off x="1733360" y="365760"/>
            <a:ext cx="5677279" cy="1288238"/>
          </a:xfrm>
        </p:spPr>
        <p:txBody>
          <a:bodyPr vert="horz" lIns="91440" tIns="45720" rIns="91440" bIns="45720" rtlCol="0" anchor="ctr">
            <a:normAutofit/>
          </a:bodyPr>
          <a:lstStyle/>
          <a:p>
            <a:pPr algn="ctr"/>
            <a:r>
              <a:rPr lang="en-US" sz="4100" kern="1200" dirty="0">
                <a:latin typeface="Bookman Old Style"/>
              </a:rPr>
              <a:t>Schedule a phone screen</a:t>
            </a:r>
          </a:p>
        </p:txBody>
      </p:sp>
      <p:sp>
        <p:nvSpPr>
          <p:cNvPr id="3" name="TextBox 2">
            <a:extLst>
              <a:ext uri="{FF2B5EF4-FFF2-40B4-BE49-F238E27FC236}">
                <a16:creationId xmlns:a16="http://schemas.microsoft.com/office/drawing/2014/main" id="{C6CD0219-8DEA-AA5F-DB29-CC591F991F6D}"/>
              </a:ext>
            </a:extLst>
          </p:cNvPr>
          <p:cNvSpPr txBox="1"/>
          <p:nvPr/>
        </p:nvSpPr>
        <p:spPr>
          <a:xfrm>
            <a:off x="1624176" y="1956816"/>
            <a:ext cx="5895648" cy="441565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2100" dirty="0">
                <a:latin typeface="Bookman Old Style"/>
              </a:rPr>
              <a:t>The email you’ll send to candidates to schedule a screening call is important; that’s because it may very well be your very first communication with that candidate. So this is your chance of setting the tone of your relationship with that candidate and, who knows, future employee.</a:t>
            </a:r>
            <a:endParaRPr lang="ru-RU">
              <a:latin typeface="Bookman Old Style"/>
            </a:endParaRPr>
          </a:p>
          <a:p>
            <a:pPr>
              <a:lnSpc>
                <a:spcPct val="90000"/>
              </a:lnSpc>
              <a:spcAft>
                <a:spcPts val="600"/>
              </a:spcAft>
            </a:pPr>
            <a:r>
              <a:rPr lang="en-US" sz="2100" dirty="0">
                <a:latin typeface="Bookman Old Style"/>
              </a:rPr>
              <a:t>In this case, you need to be straightforward and positive, giving out a professional outlook. Thank the candidate for applying to your open role and ask them if they’d like to speak with you so you can get to know them and give them details about the job. Keep it short</a:t>
            </a:r>
            <a:endParaRPr lang="en-US" sz="2100">
              <a:latin typeface="Bookman Old Style"/>
              <a:cs typeface="Calibri"/>
            </a:endParaRPr>
          </a:p>
        </p:txBody>
      </p:sp>
    </p:spTree>
    <p:extLst>
      <p:ext uri="{BB962C8B-B14F-4D97-AF65-F5344CB8AC3E}">
        <p14:creationId xmlns:p14="http://schemas.microsoft.com/office/powerpoint/2010/main" val="1920081750"/>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656" y="0"/>
            <a:ext cx="7824687"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1206" y="0"/>
            <a:ext cx="7441587"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D52BC135-23A0-1932-C76E-458C3EAA75B9}"/>
              </a:ext>
            </a:extLst>
          </p:cNvPr>
          <p:cNvSpPr>
            <a:spLocks noGrp="1"/>
          </p:cNvSpPr>
          <p:nvPr>
            <p:ph type="title"/>
          </p:nvPr>
        </p:nvSpPr>
        <p:spPr>
          <a:xfrm>
            <a:off x="1733360" y="121529"/>
            <a:ext cx="5677279" cy="1288238"/>
          </a:xfrm>
        </p:spPr>
        <p:txBody>
          <a:bodyPr vert="horz" lIns="91440" tIns="45720" rIns="91440" bIns="45720" rtlCol="0" anchor="ctr">
            <a:normAutofit/>
          </a:bodyPr>
          <a:lstStyle/>
          <a:p>
            <a:pPr algn="ctr"/>
            <a:r>
              <a:rPr lang="en-US" sz="4100" kern="1200" dirty="0">
                <a:latin typeface="Bookman Old Style"/>
              </a:rPr>
              <a:t>Prepare well beforehand</a:t>
            </a:r>
          </a:p>
        </p:txBody>
      </p:sp>
      <p:sp>
        <p:nvSpPr>
          <p:cNvPr id="3" name="TextBox 2">
            <a:extLst>
              <a:ext uri="{FF2B5EF4-FFF2-40B4-BE49-F238E27FC236}">
                <a16:creationId xmlns:a16="http://schemas.microsoft.com/office/drawing/2014/main" id="{10BDA5AD-C0E1-C794-6BD5-173E9D8ABBC2}"/>
              </a:ext>
            </a:extLst>
          </p:cNvPr>
          <p:cNvSpPr txBox="1"/>
          <p:nvPr/>
        </p:nvSpPr>
        <p:spPr>
          <a:xfrm>
            <a:off x="1594868" y="1409739"/>
            <a:ext cx="6120341" cy="470873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nSpc>
                <a:spcPct val="90000"/>
              </a:lnSpc>
              <a:spcAft>
                <a:spcPts val="600"/>
              </a:spcAft>
            </a:pPr>
            <a:r>
              <a:rPr lang="en-US" sz="1400" dirty="0">
                <a:latin typeface="Bookman Old Style"/>
              </a:rPr>
              <a:t>Without being able to see candidates face to face and connect with them or assess their body language, and with the added issues of occasional bad signal or background noise, you might find screening calls difficult to navigate. The key is to prepare thoroughly: know exactly what you’re looking for and what you want to learn about each candidate, as well as what information you’d like to convey, before you begin with the selection process.</a:t>
            </a:r>
            <a:endParaRPr lang="ru-RU" sz="1400"/>
          </a:p>
          <a:p>
            <a:pPr indent="-228600">
              <a:lnSpc>
                <a:spcPct val="90000"/>
              </a:lnSpc>
              <a:spcAft>
                <a:spcPts val="600"/>
              </a:spcAft>
              <a:buFont typeface="Wingdings" panose="020B0604020202020204" pitchFamily="34" charset="0"/>
              <a:buChar char="ü"/>
            </a:pPr>
            <a:r>
              <a:rPr lang="en-US" sz="1400" b="1" dirty="0">
                <a:latin typeface="Bookman Old Style"/>
              </a:rPr>
              <a:t>Write down your requirements.</a:t>
            </a:r>
            <a:r>
              <a:rPr lang="en-US" sz="1400" dirty="0">
                <a:latin typeface="Bookman Old Style"/>
              </a:rPr>
              <a:t> You probably already know the basic qualifications you’re looking for, so make a list of basic ones you’d like to check during the screening call. These might include “must be able to start work within the month” or “they should want to relocate.” It might be useful to give some thought on what you can be flexible on – for example, would you be able to convert a full-time job to part-time or agree to flexible hours?</a:t>
            </a:r>
          </a:p>
          <a:p>
            <a:pPr indent="-228600">
              <a:lnSpc>
                <a:spcPct val="90000"/>
              </a:lnSpc>
              <a:spcAft>
                <a:spcPts val="600"/>
              </a:spcAft>
              <a:buFont typeface="Wingdings" panose="020B0604020202020204" pitchFamily="34" charset="0"/>
              <a:buChar char="ü"/>
            </a:pPr>
            <a:r>
              <a:rPr lang="en-US" sz="1400" b="1" dirty="0">
                <a:latin typeface="Bookman Old Style"/>
              </a:rPr>
              <a:t>Read candidate resumes.</a:t>
            </a:r>
            <a:r>
              <a:rPr lang="en-US" sz="1400" dirty="0">
                <a:latin typeface="Bookman Old Style"/>
              </a:rPr>
              <a:t> This is important for two reasons: you’ll show candidates that you’re serious about their application, and you’ll be able to spot discrepancies you can ask about. For example, if candidates have a huge gap in their employment record, you might ask why that was.</a:t>
            </a:r>
          </a:p>
          <a:p>
            <a:pPr indent="-228600">
              <a:lnSpc>
                <a:spcPct val="90000"/>
              </a:lnSpc>
              <a:spcAft>
                <a:spcPts val="600"/>
              </a:spcAft>
              <a:buFont typeface="Wingdings" panose="020B0604020202020204" pitchFamily="34" charset="0"/>
              <a:buChar char="ü"/>
            </a:pPr>
            <a:r>
              <a:rPr lang="en-US" sz="1400" b="1" dirty="0">
                <a:latin typeface="Bookman Old Style"/>
              </a:rPr>
              <a:t>Make sure you can answer basic questions.</a:t>
            </a:r>
            <a:r>
              <a:rPr lang="en-US" sz="1400" dirty="0">
                <a:latin typeface="Bookman Old Style"/>
              </a:rPr>
              <a:t> Candidates will be evaluating your company throughout the recruitment process, just like you’ll be evaluating them. To persuade a good candidate to complete and assessment or come in for an interview, you should pitch the position and your company effectively. Do your homework about the role and refresh your knowledge of the company’s mission.</a:t>
            </a:r>
          </a:p>
        </p:txBody>
      </p:sp>
    </p:spTree>
    <p:extLst>
      <p:ext uri="{BB962C8B-B14F-4D97-AF65-F5344CB8AC3E}">
        <p14:creationId xmlns:p14="http://schemas.microsoft.com/office/powerpoint/2010/main" val="299623398"/>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656" y="0"/>
            <a:ext cx="7824687"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1206" y="0"/>
            <a:ext cx="7441587"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126E9230-9DC5-0F49-87F7-AE42D7D95E38}"/>
              </a:ext>
            </a:extLst>
          </p:cNvPr>
          <p:cNvSpPr>
            <a:spLocks noGrp="1"/>
          </p:cNvSpPr>
          <p:nvPr>
            <p:ph type="title"/>
          </p:nvPr>
        </p:nvSpPr>
        <p:spPr>
          <a:xfrm>
            <a:off x="1733360" y="365760"/>
            <a:ext cx="5677279" cy="1288238"/>
          </a:xfrm>
        </p:spPr>
        <p:txBody>
          <a:bodyPr vert="horz" lIns="91440" tIns="45720" rIns="91440" bIns="45720" rtlCol="0" anchor="ctr">
            <a:normAutofit/>
          </a:bodyPr>
          <a:lstStyle/>
          <a:p>
            <a:pPr algn="ctr"/>
            <a:r>
              <a:rPr lang="en-US" sz="4100" kern="1200" dirty="0">
                <a:latin typeface="Bookman Old Style"/>
              </a:rPr>
              <a:t>Select the right questions</a:t>
            </a:r>
          </a:p>
        </p:txBody>
      </p:sp>
      <p:sp>
        <p:nvSpPr>
          <p:cNvPr id="3" name="TextBox 2">
            <a:extLst>
              <a:ext uri="{FF2B5EF4-FFF2-40B4-BE49-F238E27FC236}">
                <a16:creationId xmlns:a16="http://schemas.microsoft.com/office/drawing/2014/main" id="{47A15737-FE03-06B4-7557-240FE34A05B4}"/>
              </a:ext>
            </a:extLst>
          </p:cNvPr>
          <p:cNvSpPr txBox="1"/>
          <p:nvPr/>
        </p:nvSpPr>
        <p:spPr>
          <a:xfrm>
            <a:off x="1624176" y="1956816"/>
            <a:ext cx="5895648" cy="402488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92500" lnSpcReduction="10000"/>
          </a:bodyPr>
          <a:lstStyle/>
          <a:p>
            <a:pPr>
              <a:lnSpc>
                <a:spcPct val="90000"/>
              </a:lnSpc>
              <a:spcAft>
                <a:spcPts val="600"/>
              </a:spcAft>
            </a:pPr>
            <a:r>
              <a:rPr lang="en-US" sz="1600" dirty="0">
                <a:latin typeface="Bookman Old Style"/>
              </a:rPr>
              <a:t>The questions you’ll ask should tell you whether the candidate is suitable and interested in the role.</a:t>
            </a:r>
            <a:endParaRPr lang="ru-RU">
              <a:latin typeface="Bookman Old Style"/>
            </a:endParaRPr>
          </a:p>
          <a:p>
            <a:pPr>
              <a:lnSpc>
                <a:spcPct val="90000"/>
              </a:lnSpc>
              <a:spcAft>
                <a:spcPts val="600"/>
              </a:spcAft>
            </a:pPr>
            <a:r>
              <a:rPr lang="en-US" sz="1600" dirty="0">
                <a:latin typeface="Bookman Old Style"/>
              </a:rPr>
              <a:t>Here are a few example questions:</a:t>
            </a:r>
            <a:endParaRPr lang="en-US" sz="1600">
              <a:latin typeface="Bookman Old Style"/>
              <a:cs typeface="Calibri"/>
            </a:endParaRPr>
          </a:p>
          <a:p>
            <a:pPr marL="342900" indent="-285750">
              <a:lnSpc>
                <a:spcPct val="90000"/>
              </a:lnSpc>
              <a:spcAft>
                <a:spcPts val="600"/>
              </a:spcAft>
              <a:buFont typeface="Wingdings" panose="020B0604020202020204" pitchFamily="34" charset="0"/>
              <a:buChar char="ü"/>
            </a:pPr>
            <a:r>
              <a:rPr lang="en-US" sz="1600" dirty="0">
                <a:latin typeface="Bookman Old Style"/>
              </a:rPr>
              <a:t>When could you start if you were offered the job?</a:t>
            </a:r>
            <a:endParaRPr lang="en-US" sz="1600">
              <a:latin typeface="Bookman Old Style"/>
              <a:cs typeface="Calibri"/>
            </a:endParaRPr>
          </a:p>
          <a:p>
            <a:pPr marL="342900" indent="-285750">
              <a:lnSpc>
                <a:spcPct val="90000"/>
              </a:lnSpc>
              <a:spcAft>
                <a:spcPts val="600"/>
              </a:spcAft>
              <a:buFont typeface="Wingdings" panose="020B0604020202020204" pitchFamily="34" charset="0"/>
              <a:buChar char="ü"/>
            </a:pPr>
            <a:r>
              <a:rPr lang="en-US" sz="1600" dirty="0">
                <a:latin typeface="Bookman Old Style"/>
              </a:rPr>
              <a:t>Would you be comfortable with 50% travel?</a:t>
            </a:r>
            <a:endParaRPr lang="en-US" sz="1600">
              <a:latin typeface="Bookman Old Style"/>
              <a:cs typeface="Calibri"/>
            </a:endParaRPr>
          </a:p>
          <a:p>
            <a:pPr marL="342900" indent="-285750">
              <a:lnSpc>
                <a:spcPct val="90000"/>
              </a:lnSpc>
              <a:spcAft>
                <a:spcPts val="600"/>
              </a:spcAft>
              <a:buFont typeface="Wingdings" panose="020B0604020202020204" pitchFamily="34" charset="0"/>
              <a:buChar char="ü"/>
            </a:pPr>
            <a:r>
              <a:rPr lang="en-US" sz="1600" dirty="0">
                <a:latin typeface="Bookman Old Style"/>
              </a:rPr>
              <a:t>How much money would you like to earn in this position?</a:t>
            </a:r>
            <a:endParaRPr lang="en-US" sz="1600">
              <a:latin typeface="Bookman Old Style"/>
              <a:cs typeface="Calibri"/>
            </a:endParaRPr>
          </a:p>
          <a:p>
            <a:pPr marL="342900" indent="-285750">
              <a:lnSpc>
                <a:spcPct val="90000"/>
              </a:lnSpc>
              <a:spcAft>
                <a:spcPts val="600"/>
              </a:spcAft>
              <a:buFont typeface="Wingdings" panose="020B0604020202020204" pitchFamily="34" charset="0"/>
              <a:buChar char="ü"/>
            </a:pPr>
            <a:r>
              <a:rPr lang="en-US" sz="1600" dirty="0">
                <a:latin typeface="Bookman Old Style"/>
              </a:rPr>
              <a:t>What did you find most interesting in the job description?</a:t>
            </a:r>
            <a:endParaRPr lang="en-US" sz="1600">
              <a:latin typeface="Bookman Old Style"/>
              <a:cs typeface="Calibri"/>
            </a:endParaRPr>
          </a:p>
          <a:p>
            <a:pPr marL="342900" indent="-285750">
              <a:lnSpc>
                <a:spcPct val="90000"/>
              </a:lnSpc>
              <a:spcAft>
                <a:spcPts val="600"/>
              </a:spcAft>
              <a:buFont typeface="Wingdings" panose="020B0604020202020204" pitchFamily="34" charset="0"/>
              <a:buChar char="ü"/>
            </a:pPr>
            <a:r>
              <a:rPr lang="en-US" sz="1600" dirty="0">
                <a:latin typeface="Bookman Old Style"/>
              </a:rPr>
              <a:t>What interests you about our company?</a:t>
            </a:r>
            <a:endParaRPr lang="en-US" sz="1600">
              <a:latin typeface="Bookman Old Style"/>
              <a:cs typeface="Calibri"/>
            </a:endParaRPr>
          </a:p>
          <a:p>
            <a:pPr marL="342900" indent="-285750">
              <a:lnSpc>
                <a:spcPct val="90000"/>
              </a:lnSpc>
              <a:spcAft>
                <a:spcPts val="600"/>
              </a:spcAft>
              <a:buFont typeface="Wingdings" panose="020B0604020202020204" pitchFamily="34" charset="0"/>
              <a:buChar char="ü"/>
            </a:pPr>
            <a:r>
              <a:rPr lang="en-US" sz="1600" dirty="0">
                <a:latin typeface="Bookman Old Style"/>
              </a:rPr>
              <a:t>Tell me about this two-year gap in your resume</a:t>
            </a:r>
            <a:endParaRPr lang="en-US" sz="1600">
              <a:latin typeface="Bookman Old Style"/>
              <a:cs typeface="Calibri"/>
            </a:endParaRPr>
          </a:p>
          <a:p>
            <a:pPr marL="342900" indent="-285750">
              <a:lnSpc>
                <a:spcPct val="90000"/>
              </a:lnSpc>
              <a:spcAft>
                <a:spcPts val="600"/>
              </a:spcAft>
              <a:buFont typeface="Wingdings" panose="020B0604020202020204" pitchFamily="34" charset="0"/>
              <a:buChar char="ü"/>
            </a:pPr>
            <a:r>
              <a:rPr lang="en-US" sz="1600" dirty="0">
                <a:latin typeface="Bookman Old Style"/>
              </a:rPr>
              <a:t>Why do you want to leave your current position?</a:t>
            </a:r>
            <a:endParaRPr lang="en-US" sz="1600">
              <a:latin typeface="Bookman Old Style"/>
              <a:cs typeface="Calibri"/>
            </a:endParaRPr>
          </a:p>
          <a:p>
            <a:pPr>
              <a:lnSpc>
                <a:spcPct val="90000"/>
              </a:lnSpc>
              <a:spcAft>
                <a:spcPts val="600"/>
              </a:spcAft>
            </a:pPr>
            <a:r>
              <a:rPr lang="en-US" sz="1600" dirty="0">
                <a:latin typeface="Bookman Old Style"/>
              </a:rPr>
              <a:t>Ask questions and listen carefully to the candidate. Determine whether their attitude suits your company and whether their answers are satisfying. Watch out for answers that may not sound genuine or contradictions with their resume or application.</a:t>
            </a:r>
            <a:endParaRPr lang="en-US" sz="1600">
              <a:latin typeface="Bookman Old Style"/>
              <a:cs typeface="Calibri"/>
            </a:endParaRPr>
          </a:p>
          <a:p>
            <a:pPr indent="-228600">
              <a:lnSpc>
                <a:spcPct val="90000"/>
              </a:lnSpc>
              <a:spcAft>
                <a:spcPts val="600"/>
              </a:spcAft>
              <a:buFont typeface="Arial" panose="020B0604020202020204" pitchFamily="34" charset="0"/>
              <a:buChar char="•"/>
            </a:pPr>
            <a:endParaRPr lang="en-US" sz="1600" dirty="0">
              <a:latin typeface="Bookman Old Style"/>
            </a:endParaRPr>
          </a:p>
        </p:txBody>
      </p:sp>
    </p:spTree>
    <p:extLst>
      <p:ext uri="{BB962C8B-B14F-4D97-AF65-F5344CB8AC3E}">
        <p14:creationId xmlns:p14="http://schemas.microsoft.com/office/powerpoint/2010/main" val="2705388608"/>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5585DD-E325-1C78-3DE6-3B7C109331A9}"/>
              </a:ext>
            </a:extLst>
          </p:cNvPr>
          <p:cNvPicPr>
            <a:picLocks noChangeAspect="1"/>
          </p:cNvPicPr>
          <p:nvPr/>
        </p:nvPicPr>
        <p:blipFill rotWithShape="1">
          <a:blip r:embed="rId2">
            <a:duotone>
              <a:prstClr val="black"/>
              <a:schemeClr val="tx2">
                <a:tint val="45000"/>
                <a:satMod val="400000"/>
              </a:schemeClr>
            </a:duotone>
          </a:blip>
          <a:srcRect r="27283" b="6"/>
          <a:stretch/>
        </p:blipFill>
        <p:spPr>
          <a:xfrm>
            <a:off x="20" y="10"/>
            <a:ext cx="9143980" cy="6857990"/>
          </a:xfrm>
          <a:prstGeom prst="rect">
            <a:avLst/>
          </a:prstGeom>
        </p:spPr>
      </p:pic>
      <p:sp>
        <p:nvSpPr>
          <p:cNvPr id="9" name="Rectangle 8">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9610" y="0"/>
            <a:ext cx="5788590"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Заголовок 1">
            <a:extLst>
              <a:ext uri="{FF2B5EF4-FFF2-40B4-BE49-F238E27FC236}">
                <a16:creationId xmlns:a16="http://schemas.microsoft.com/office/drawing/2014/main" id="{A6F22892-4AD4-5EF7-1C0D-E74F77EA371F}"/>
              </a:ext>
            </a:extLst>
          </p:cNvPr>
          <p:cNvSpPr>
            <a:spLocks noGrp="1"/>
          </p:cNvSpPr>
          <p:nvPr>
            <p:ph type="title"/>
          </p:nvPr>
        </p:nvSpPr>
        <p:spPr>
          <a:xfrm>
            <a:off x="3038166" y="365758"/>
            <a:ext cx="5088195" cy="1828800"/>
          </a:xfrm>
        </p:spPr>
        <p:txBody>
          <a:bodyPr vert="horz" lIns="91440" tIns="45720" rIns="91440" bIns="45720" rtlCol="0" anchor="ctr">
            <a:normAutofit/>
          </a:bodyPr>
          <a:lstStyle/>
          <a:p>
            <a:r>
              <a:rPr lang="en-US" sz="4200" dirty="0">
                <a:solidFill>
                  <a:schemeClr val="tx1">
                    <a:lumMod val="85000"/>
                    <a:lumOff val="15000"/>
                  </a:schemeClr>
                </a:solidFill>
                <a:latin typeface="Bookman Old Style"/>
              </a:rPr>
              <a:t>4. Assessment test</a:t>
            </a:r>
          </a:p>
        </p:txBody>
      </p:sp>
      <p:sp>
        <p:nvSpPr>
          <p:cNvPr id="3" name="TextBox 2">
            <a:extLst>
              <a:ext uri="{FF2B5EF4-FFF2-40B4-BE49-F238E27FC236}">
                <a16:creationId xmlns:a16="http://schemas.microsoft.com/office/drawing/2014/main" id="{C2DA9B55-DF2D-17FE-7B04-684B10CF2CAB}"/>
              </a:ext>
            </a:extLst>
          </p:cNvPr>
          <p:cNvSpPr txBox="1"/>
          <p:nvPr/>
        </p:nvSpPr>
        <p:spPr>
          <a:xfrm>
            <a:off x="3038166" y="2324100"/>
            <a:ext cx="5088195" cy="3875087"/>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lnSpcReduction="10000"/>
          </a:bodyPr>
          <a:lstStyle/>
          <a:p>
            <a:pPr>
              <a:lnSpc>
                <a:spcPct val="90000"/>
              </a:lnSpc>
              <a:spcAft>
                <a:spcPts val="600"/>
              </a:spcAft>
            </a:pPr>
            <a:r>
              <a:rPr lang="en-US" sz="1600" dirty="0">
                <a:latin typeface="Bookman Old Style"/>
              </a:rPr>
              <a:t>Once you’ve screened candidates and sorted them out into “promising”, “maybe”, and “disqualified” groups, you want to look at the surviving candidates and further assess their ability to do the job you’re looking to fill. These assessments can take place in a multitude of forms in the selection process:</a:t>
            </a:r>
            <a:endParaRPr lang="ru-RU">
              <a:latin typeface="Bookman Old Style"/>
            </a:endParaRPr>
          </a:p>
          <a:p>
            <a:pPr marL="342900" indent="-342900">
              <a:lnSpc>
                <a:spcPct val="90000"/>
              </a:lnSpc>
              <a:spcAft>
                <a:spcPts val="600"/>
              </a:spcAft>
              <a:buFont typeface="Wingdings"/>
              <a:buChar char="ü"/>
            </a:pPr>
            <a:r>
              <a:rPr lang="en-US" sz="1600" dirty="0">
                <a:latin typeface="Bookman Old Style"/>
              </a:rPr>
              <a:t>An in-person audition for an acting position, a sales job where you request the candidate to pitch you a product, or a kitchen position where you ask them to cook something for you on the spot.</a:t>
            </a:r>
            <a:endParaRPr lang="en-US" sz="1600">
              <a:latin typeface="Bookman Old Style"/>
              <a:cs typeface="Calibri"/>
            </a:endParaRPr>
          </a:p>
          <a:p>
            <a:pPr marL="342900" indent="-342900">
              <a:lnSpc>
                <a:spcPct val="90000"/>
              </a:lnSpc>
              <a:spcAft>
                <a:spcPts val="600"/>
              </a:spcAft>
              <a:buFont typeface="Wingdings"/>
              <a:buChar char="ü"/>
            </a:pPr>
            <a:r>
              <a:rPr lang="en-US" sz="1600" dirty="0">
                <a:latin typeface="Bookman Old Style"/>
              </a:rPr>
              <a:t>A written or online test to test for aptitude, personality, intelligence, etc.</a:t>
            </a:r>
            <a:endParaRPr lang="en-US" sz="1600">
              <a:latin typeface="Bookman Old Style"/>
              <a:cs typeface="Calibri"/>
            </a:endParaRPr>
          </a:p>
          <a:p>
            <a:pPr marL="342900" indent="-342900">
              <a:lnSpc>
                <a:spcPct val="90000"/>
              </a:lnSpc>
              <a:spcAft>
                <a:spcPts val="600"/>
              </a:spcAft>
              <a:buFont typeface="Wingdings"/>
              <a:buChar char="ü"/>
            </a:pPr>
            <a:r>
              <a:rPr lang="en-US" sz="1600" dirty="0">
                <a:latin typeface="Bookman Old Style"/>
              </a:rPr>
              <a:t>A practical skills test to determine a candidate’s typing speed, data entry capabilities, memory, etc.</a:t>
            </a:r>
            <a:endParaRPr lang="en-US" sz="1600">
              <a:latin typeface="Bookman Old Style"/>
              <a:cs typeface="Calibri"/>
            </a:endParaRPr>
          </a:p>
        </p:txBody>
      </p:sp>
      <p:sp>
        <p:nvSpPr>
          <p:cNvPr id="11" name="Rectangle 10">
            <a:extLst>
              <a:ext uri="{FF2B5EF4-FFF2-40B4-BE49-F238E27FC236}">
                <a16:creationId xmlns:a16="http://schemas.microsoft.com/office/drawing/2014/main" id="{41202E79-1236-4DF8-9921-F47A0B079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8200" y="0"/>
            <a:ext cx="6858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367954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656" y="0"/>
            <a:ext cx="7824687"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1206" y="0"/>
            <a:ext cx="7441587"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126E9230-9DC5-0F49-87F7-AE42D7D95E38}"/>
              </a:ext>
            </a:extLst>
          </p:cNvPr>
          <p:cNvSpPr>
            <a:spLocks noGrp="1"/>
          </p:cNvSpPr>
          <p:nvPr>
            <p:ph type="title"/>
          </p:nvPr>
        </p:nvSpPr>
        <p:spPr>
          <a:xfrm>
            <a:off x="1733360" y="365760"/>
            <a:ext cx="5677279" cy="1288238"/>
          </a:xfrm>
        </p:spPr>
        <p:txBody>
          <a:bodyPr vert="horz" lIns="91440" tIns="45720" rIns="91440" bIns="45720" rtlCol="0" anchor="ctr">
            <a:normAutofit/>
          </a:bodyPr>
          <a:lstStyle/>
          <a:p>
            <a:pPr algn="ctr"/>
            <a:r>
              <a:rPr lang="en-US" sz="4100" dirty="0">
                <a:latin typeface="Bookman Old Style"/>
              </a:rPr>
              <a:t>Navigate </a:t>
            </a:r>
            <a:r>
              <a:rPr lang="en-US" sz="4100" kern="1200" dirty="0">
                <a:latin typeface="Bookman Old Style"/>
              </a:rPr>
              <a:t>the</a:t>
            </a:r>
            <a:r>
              <a:rPr lang="en-US" sz="4100" dirty="0">
                <a:latin typeface="Bookman Old Style"/>
              </a:rPr>
              <a:t> assessment stage effectively</a:t>
            </a:r>
          </a:p>
        </p:txBody>
      </p:sp>
      <p:sp>
        <p:nvSpPr>
          <p:cNvPr id="3" name="TextBox 2">
            <a:extLst>
              <a:ext uri="{FF2B5EF4-FFF2-40B4-BE49-F238E27FC236}">
                <a16:creationId xmlns:a16="http://schemas.microsoft.com/office/drawing/2014/main" id="{47A15737-FE03-06B4-7557-240FE34A05B4}"/>
              </a:ext>
            </a:extLst>
          </p:cNvPr>
          <p:cNvSpPr txBox="1"/>
          <p:nvPr/>
        </p:nvSpPr>
        <p:spPr>
          <a:xfrm>
            <a:off x="1614407" y="2347585"/>
            <a:ext cx="5895648" cy="402488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80000"/>
              </a:lnSpc>
            </a:pPr>
            <a:r>
              <a:rPr lang="en-US" sz="1600" dirty="0">
                <a:latin typeface="Bookman Old Style"/>
              </a:rPr>
              <a:t>Timing is a consideration. You want to give candidates enough time to complete the assessment – for instance, give them 3-5 business days to complete a short test. Stay close to realistic goals that you might expect of them if they were working in your company; don’t ask them to complete a complex project in a 24-hour span, but don’t give them 20 days either. Communication is key. Explain clearly to candidates the scope and purpose of the assessment, so they understand fully why you’re doing it. You don’t want them thinking you’re asking free work of them. In many cases in this phase of the selection process, you aren’t just looking at a candidate’s ability to do the task at hand; you’re also looking at the way they communicate themselves leading up to, during, and after the assessment. You’ll also want to look at the way they approach the assessment, especially when it comes to creative projects such as in development and design which often require some collaboration and planning.</a:t>
            </a:r>
          </a:p>
          <a:p>
            <a:pPr>
              <a:lnSpc>
                <a:spcPct val="90000"/>
              </a:lnSpc>
              <a:spcAft>
                <a:spcPts val="600"/>
              </a:spcAft>
            </a:pPr>
            <a:endParaRPr lang="en-US" sz="1600" dirty="0">
              <a:latin typeface="Bookman Old Style"/>
              <a:cs typeface="Calibri"/>
            </a:endParaRPr>
          </a:p>
          <a:p>
            <a:pPr indent="-228600">
              <a:lnSpc>
                <a:spcPct val="90000"/>
              </a:lnSpc>
              <a:spcAft>
                <a:spcPts val="600"/>
              </a:spcAft>
              <a:buFont typeface="Arial" panose="020B0604020202020204" pitchFamily="34" charset="0"/>
              <a:buChar char="•"/>
            </a:pPr>
            <a:endParaRPr lang="en-US" sz="1600" dirty="0">
              <a:latin typeface="Bookman Old Style"/>
            </a:endParaRPr>
          </a:p>
        </p:txBody>
      </p:sp>
    </p:spTree>
    <p:extLst>
      <p:ext uri="{BB962C8B-B14F-4D97-AF65-F5344CB8AC3E}">
        <p14:creationId xmlns:p14="http://schemas.microsoft.com/office/powerpoint/2010/main" val="36199423"/>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B8CA81-805E-4494-D0BF-D7851A4D6F2C}"/>
              </a:ext>
            </a:extLst>
          </p:cNvPr>
          <p:cNvPicPr>
            <a:picLocks noChangeAspect="1"/>
          </p:cNvPicPr>
          <p:nvPr/>
        </p:nvPicPr>
        <p:blipFill rotWithShape="1">
          <a:blip r:embed="rId2">
            <a:duotone>
              <a:prstClr val="black"/>
              <a:schemeClr val="tx2">
                <a:tint val="45000"/>
                <a:satMod val="400000"/>
              </a:schemeClr>
            </a:duotone>
          </a:blip>
          <a:srcRect l="16204" r="17126" b="-4"/>
          <a:stretch/>
        </p:blipFill>
        <p:spPr>
          <a:xfrm>
            <a:off x="20" y="10"/>
            <a:ext cx="9143980" cy="6857990"/>
          </a:xfrm>
          <a:prstGeom prst="rect">
            <a:avLst/>
          </a:prstGeom>
        </p:spPr>
      </p:pic>
      <p:sp>
        <p:nvSpPr>
          <p:cNvPr id="9" name="Rectangle 8">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9610" y="0"/>
            <a:ext cx="5788590"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Заголовок 1">
            <a:extLst>
              <a:ext uri="{FF2B5EF4-FFF2-40B4-BE49-F238E27FC236}">
                <a16:creationId xmlns:a16="http://schemas.microsoft.com/office/drawing/2014/main" id="{85C76029-8F67-2F6A-E6D1-7937D36EC955}"/>
              </a:ext>
            </a:extLst>
          </p:cNvPr>
          <p:cNvSpPr>
            <a:spLocks noGrp="1"/>
          </p:cNvSpPr>
          <p:nvPr>
            <p:ph type="title"/>
          </p:nvPr>
        </p:nvSpPr>
        <p:spPr>
          <a:xfrm>
            <a:off x="3038166" y="365758"/>
            <a:ext cx="5088195" cy="1828800"/>
          </a:xfrm>
        </p:spPr>
        <p:txBody>
          <a:bodyPr vert="horz" lIns="91440" tIns="45720" rIns="91440" bIns="45720" rtlCol="0" anchor="ctr">
            <a:normAutofit/>
          </a:bodyPr>
          <a:lstStyle/>
          <a:p>
            <a:r>
              <a:rPr lang="en-US" sz="4200" dirty="0">
                <a:solidFill>
                  <a:schemeClr val="tx1">
                    <a:lumMod val="85000"/>
                    <a:lumOff val="15000"/>
                  </a:schemeClr>
                </a:solidFill>
                <a:latin typeface="Bookman Old Style"/>
              </a:rPr>
              <a:t>5. In-person interviewing</a:t>
            </a:r>
          </a:p>
        </p:txBody>
      </p:sp>
      <p:sp>
        <p:nvSpPr>
          <p:cNvPr id="3" name="TextBox 2">
            <a:extLst>
              <a:ext uri="{FF2B5EF4-FFF2-40B4-BE49-F238E27FC236}">
                <a16:creationId xmlns:a16="http://schemas.microsoft.com/office/drawing/2014/main" id="{F6876655-F28B-148D-2579-E1A4D029069B}"/>
              </a:ext>
            </a:extLst>
          </p:cNvPr>
          <p:cNvSpPr txBox="1"/>
          <p:nvPr/>
        </p:nvSpPr>
        <p:spPr>
          <a:xfrm>
            <a:off x="3038166" y="2324100"/>
            <a:ext cx="5088195" cy="3875087"/>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fontScale="92500" lnSpcReduction="10000"/>
          </a:bodyPr>
          <a:lstStyle/>
          <a:p>
            <a:pPr>
              <a:lnSpc>
                <a:spcPct val="90000"/>
              </a:lnSpc>
              <a:spcAft>
                <a:spcPts val="600"/>
              </a:spcAft>
            </a:pPr>
            <a:r>
              <a:rPr lang="en-US" sz="1900" dirty="0">
                <a:latin typeface="Bookman Old Style"/>
              </a:rPr>
              <a:t>You’re now deep in the selection process, having screened candidates, evaluated their skills, assessed their abilities, and created a shortlist of the most qualified people. It’s finally time to meet in person with those promising candidates and determine who’s going to be your next hire.</a:t>
            </a:r>
            <a:endParaRPr lang="ru-RU"/>
          </a:p>
          <a:p>
            <a:pPr>
              <a:lnSpc>
                <a:spcPct val="90000"/>
              </a:lnSpc>
              <a:spcAft>
                <a:spcPts val="600"/>
              </a:spcAft>
            </a:pPr>
            <a:r>
              <a:rPr lang="en-US" sz="1900" dirty="0">
                <a:latin typeface="Bookman Old Style"/>
              </a:rPr>
              <a:t>A good interview will help you make better hiring decisions, as you will objectively evaluate and compare candidates’ potential. But there’s more to do than the actual interview. You need to prepare yourself and the entire hiring team to make sure you ask all the right questions.</a:t>
            </a:r>
          </a:p>
          <a:p>
            <a:pPr>
              <a:lnSpc>
                <a:spcPct val="90000"/>
              </a:lnSpc>
              <a:spcAft>
                <a:spcPts val="600"/>
              </a:spcAft>
            </a:pPr>
            <a:endParaRPr lang="en-US" sz="1900" dirty="0">
              <a:latin typeface="Bookman Old Style"/>
            </a:endParaRPr>
          </a:p>
          <a:p>
            <a:pPr>
              <a:lnSpc>
                <a:spcPct val="90000"/>
              </a:lnSpc>
              <a:spcAft>
                <a:spcPts val="600"/>
              </a:spcAft>
            </a:pPr>
            <a:r>
              <a:rPr lang="en-US" sz="1900" dirty="0">
                <a:latin typeface="Bookman Old Style"/>
                <a:ea typeface="+mn-lt"/>
                <a:cs typeface="+mn-lt"/>
              </a:rPr>
              <a:t>More specifically, you should prepare:</a:t>
            </a:r>
            <a:endParaRPr lang="en-US" dirty="0">
              <a:latin typeface="Bookman Old Style"/>
            </a:endParaRPr>
          </a:p>
        </p:txBody>
      </p:sp>
      <p:sp>
        <p:nvSpPr>
          <p:cNvPr id="11" name="Rectangle 10">
            <a:extLst>
              <a:ext uri="{FF2B5EF4-FFF2-40B4-BE49-F238E27FC236}">
                <a16:creationId xmlns:a16="http://schemas.microsoft.com/office/drawing/2014/main" id="{41202E79-1236-4DF8-9921-F47A0B079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8200" y="0"/>
            <a:ext cx="6858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569556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541DB91-0B10-46D9-B34B-7BFF96026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26075" y="-1"/>
            <a:ext cx="7817925"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Заголовок 1">
            <a:extLst>
              <a:ext uri="{FF2B5EF4-FFF2-40B4-BE49-F238E27FC236}">
                <a16:creationId xmlns:a16="http://schemas.microsoft.com/office/drawing/2014/main" id="{9581AA7E-12B9-D8E4-7A88-994B3AD240CE}"/>
              </a:ext>
            </a:extLst>
          </p:cNvPr>
          <p:cNvSpPr>
            <a:spLocks noGrp="1"/>
          </p:cNvSpPr>
          <p:nvPr>
            <p:ph type="title"/>
          </p:nvPr>
        </p:nvSpPr>
        <p:spPr>
          <a:xfrm>
            <a:off x="4144617" y="365125"/>
            <a:ext cx="4370732" cy="1433433"/>
          </a:xfrm>
        </p:spPr>
        <p:txBody>
          <a:bodyPr vert="horz" lIns="91440" tIns="45720" rIns="91440" bIns="45720" rtlCol="0" anchor="b">
            <a:normAutofit fontScale="90000"/>
          </a:bodyPr>
          <a:lstStyle/>
          <a:p>
            <a:r>
              <a:rPr lang="en-US" sz="2400" b="1" kern="1200" dirty="0">
                <a:latin typeface="Bookman Old Style"/>
              </a:rPr>
              <a:t>A list of job-related questions</a:t>
            </a:r>
            <a:r>
              <a:rPr lang="en-US" sz="2400" kern="1200" dirty="0">
                <a:latin typeface="Bookman Old Style"/>
              </a:rPr>
              <a:t> that assess how well candidates can manage regular job duties. You can ask a mix of:</a:t>
            </a:r>
          </a:p>
        </p:txBody>
      </p:sp>
      <p:pic>
        <p:nvPicPr>
          <p:cNvPr id="5" name="Picture 4">
            <a:extLst>
              <a:ext uri="{FF2B5EF4-FFF2-40B4-BE49-F238E27FC236}">
                <a16:creationId xmlns:a16="http://schemas.microsoft.com/office/drawing/2014/main" id="{B4C818AE-0AC2-2AC2-4953-28F9197A5C10}"/>
              </a:ext>
            </a:extLst>
          </p:cNvPr>
          <p:cNvPicPr>
            <a:picLocks noChangeAspect="1"/>
          </p:cNvPicPr>
          <p:nvPr/>
        </p:nvPicPr>
        <p:blipFill>
          <a:blip r:embed="rId2"/>
          <a:stretch>
            <a:fillRect/>
          </a:stretch>
        </p:blipFill>
        <p:spPr>
          <a:xfrm>
            <a:off x="482599" y="3353019"/>
            <a:ext cx="3232150" cy="2308904"/>
          </a:xfrm>
          <a:prstGeom prst="rect">
            <a:avLst/>
          </a:prstGeom>
        </p:spPr>
      </p:pic>
      <p:sp>
        <p:nvSpPr>
          <p:cNvPr id="3" name="TextBox 2">
            <a:extLst>
              <a:ext uri="{FF2B5EF4-FFF2-40B4-BE49-F238E27FC236}">
                <a16:creationId xmlns:a16="http://schemas.microsoft.com/office/drawing/2014/main" id="{A1565832-2890-955E-7B77-59A4B78E1638}"/>
              </a:ext>
            </a:extLst>
          </p:cNvPr>
          <p:cNvSpPr txBox="1"/>
          <p:nvPr/>
        </p:nvSpPr>
        <p:spPr>
          <a:xfrm>
            <a:off x="4330232" y="2632198"/>
            <a:ext cx="4370733" cy="412114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114300" indent="-342900">
              <a:lnSpc>
                <a:spcPct val="90000"/>
              </a:lnSpc>
              <a:spcAft>
                <a:spcPts val="600"/>
              </a:spcAft>
              <a:buFont typeface="Wingdings"/>
              <a:buChar char="ü"/>
            </a:pPr>
            <a:r>
              <a:rPr lang="en-US" sz="1700" dirty="0">
                <a:latin typeface="Bookman Old Style"/>
              </a:rPr>
              <a:t>Role-specific questions, to evaluate candidates’ knowledge and experience</a:t>
            </a:r>
            <a:endParaRPr lang="ru-RU">
              <a:ea typeface="Calibri"/>
              <a:cs typeface="Calibri"/>
            </a:endParaRPr>
          </a:p>
          <a:p>
            <a:pPr marL="114300" indent="-342900">
              <a:lnSpc>
                <a:spcPct val="90000"/>
              </a:lnSpc>
              <a:spcAft>
                <a:spcPts val="600"/>
              </a:spcAft>
              <a:buFont typeface="Wingdings"/>
              <a:buChar char="ü"/>
            </a:pPr>
            <a:r>
              <a:rPr lang="en-US" sz="1700" dirty="0">
                <a:latin typeface="Bookman Old Style"/>
              </a:rPr>
              <a:t>Soft skills questions, to identify candidates who are good not just on paper</a:t>
            </a:r>
          </a:p>
          <a:p>
            <a:pPr marL="114300" indent="-342900">
              <a:lnSpc>
                <a:spcPct val="90000"/>
              </a:lnSpc>
              <a:spcAft>
                <a:spcPts val="600"/>
              </a:spcAft>
              <a:buFont typeface="Wingdings"/>
              <a:buChar char="ü"/>
            </a:pPr>
            <a:r>
              <a:rPr lang="en-US" sz="1700" dirty="0">
                <a:latin typeface="Bookman Old Style"/>
              </a:rPr>
              <a:t>Situational questions, to learn how candidates would address different scenarios and issues that may arise on the job</a:t>
            </a:r>
          </a:p>
          <a:p>
            <a:pPr marL="114300" indent="-342900">
              <a:lnSpc>
                <a:spcPct val="90000"/>
              </a:lnSpc>
              <a:spcAft>
                <a:spcPts val="600"/>
              </a:spcAft>
              <a:buFont typeface="Wingdings"/>
              <a:buChar char="ü"/>
            </a:pPr>
            <a:r>
              <a:rPr lang="en-US" sz="1700" dirty="0">
                <a:latin typeface="Bookman Old Style"/>
              </a:rPr>
              <a:t>Behavioral questions, to discover how candidates have previously handled professional challenges</a:t>
            </a:r>
          </a:p>
        </p:txBody>
      </p:sp>
    </p:spTree>
    <p:extLst>
      <p:ext uri="{BB962C8B-B14F-4D97-AF65-F5344CB8AC3E}">
        <p14:creationId xmlns:p14="http://schemas.microsoft.com/office/powerpoint/2010/main" val="4656341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541DB91-0B10-46D9-B34B-7BFF96026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26075" y="-1"/>
            <a:ext cx="7817925"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Заголовок 1">
            <a:extLst>
              <a:ext uri="{FF2B5EF4-FFF2-40B4-BE49-F238E27FC236}">
                <a16:creationId xmlns:a16="http://schemas.microsoft.com/office/drawing/2014/main" id="{9581AA7E-12B9-D8E4-7A88-994B3AD240CE}"/>
              </a:ext>
            </a:extLst>
          </p:cNvPr>
          <p:cNvSpPr>
            <a:spLocks noGrp="1"/>
          </p:cNvSpPr>
          <p:nvPr>
            <p:ph type="title"/>
          </p:nvPr>
        </p:nvSpPr>
        <p:spPr>
          <a:xfrm>
            <a:off x="4183694" y="687510"/>
            <a:ext cx="4370732" cy="1433433"/>
          </a:xfrm>
        </p:spPr>
        <p:txBody>
          <a:bodyPr vert="horz" lIns="91440" tIns="45720" rIns="91440" bIns="45720" rtlCol="0" anchor="b">
            <a:normAutofit fontScale="90000"/>
          </a:bodyPr>
          <a:lstStyle/>
          <a:p>
            <a:r>
              <a:rPr lang="en-US" sz="2400" b="1" dirty="0">
                <a:latin typeface="Bookman Old Style"/>
              </a:rPr>
              <a:t>Cultural fit </a:t>
            </a:r>
            <a:r>
              <a:rPr lang="en-US" sz="2400" b="1" kern="1200" dirty="0">
                <a:latin typeface="Bookman Old Style"/>
              </a:rPr>
              <a:t>questions</a:t>
            </a:r>
            <a:r>
              <a:rPr lang="en-US" sz="2400" kern="1200" dirty="0">
                <a:latin typeface="Bookman Old Style"/>
              </a:rPr>
              <a:t> that </a:t>
            </a:r>
            <a:r>
              <a:rPr lang="en-US" sz="2400" dirty="0">
                <a:latin typeface="Bookman Old Style"/>
              </a:rPr>
              <a:t>will help you pick these </a:t>
            </a:r>
            <a:r>
              <a:rPr lang="en-US" sz="2400" kern="1200" dirty="0">
                <a:latin typeface="Bookman Old Style"/>
              </a:rPr>
              <a:t>candidates </a:t>
            </a:r>
            <a:r>
              <a:rPr lang="en-US" sz="2400" dirty="0">
                <a:latin typeface="Bookman Old Style"/>
              </a:rPr>
              <a:t>who are more likely to thrive in your work environment</a:t>
            </a:r>
            <a:r>
              <a:rPr lang="en-US" sz="2400" kern="1200" dirty="0">
                <a:latin typeface="Bookman Old Style"/>
              </a:rPr>
              <a:t>. </a:t>
            </a:r>
            <a:r>
              <a:rPr lang="en-US" sz="2400" dirty="0">
                <a:latin typeface="Bookman Old Style"/>
              </a:rPr>
              <a:t>For example, you could </a:t>
            </a:r>
            <a:r>
              <a:rPr lang="en-US" sz="2400" kern="1200" dirty="0">
                <a:latin typeface="Bookman Old Style"/>
              </a:rPr>
              <a:t>ask:</a:t>
            </a:r>
            <a:endParaRPr lang="ru-RU" dirty="0"/>
          </a:p>
        </p:txBody>
      </p:sp>
      <p:pic>
        <p:nvPicPr>
          <p:cNvPr id="5" name="Picture 4">
            <a:extLst>
              <a:ext uri="{FF2B5EF4-FFF2-40B4-BE49-F238E27FC236}">
                <a16:creationId xmlns:a16="http://schemas.microsoft.com/office/drawing/2014/main" id="{B4C818AE-0AC2-2AC2-4953-28F9197A5C10}"/>
              </a:ext>
            </a:extLst>
          </p:cNvPr>
          <p:cNvPicPr>
            <a:picLocks noChangeAspect="1"/>
          </p:cNvPicPr>
          <p:nvPr/>
        </p:nvPicPr>
        <p:blipFill>
          <a:blip r:embed="rId2"/>
          <a:stretch>
            <a:fillRect/>
          </a:stretch>
        </p:blipFill>
        <p:spPr>
          <a:xfrm>
            <a:off x="482599" y="3353019"/>
            <a:ext cx="3232150" cy="2308904"/>
          </a:xfrm>
          <a:prstGeom prst="rect">
            <a:avLst/>
          </a:prstGeom>
        </p:spPr>
      </p:pic>
      <p:sp>
        <p:nvSpPr>
          <p:cNvPr id="3" name="TextBox 2">
            <a:extLst>
              <a:ext uri="{FF2B5EF4-FFF2-40B4-BE49-F238E27FC236}">
                <a16:creationId xmlns:a16="http://schemas.microsoft.com/office/drawing/2014/main" id="{A1565832-2890-955E-7B77-59A4B78E1638}"/>
              </a:ext>
            </a:extLst>
          </p:cNvPr>
          <p:cNvSpPr txBox="1"/>
          <p:nvPr/>
        </p:nvSpPr>
        <p:spPr>
          <a:xfrm>
            <a:off x="4222770" y="2964352"/>
            <a:ext cx="4370733" cy="412114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114300" indent="-342900">
              <a:lnSpc>
                <a:spcPct val="90000"/>
              </a:lnSpc>
              <a:buFont typeface="Wingdings"/>
              <a:buChar char="ü"/>
            </a:pPr>
            <a:r>
              <a:rPr lang="en-US" sz="1700" dirty="0">
                <a:latin typeface="Bookman Old Style"/>
              </a:rPr>
              <a:t>Career goals questions, to find candidates whose professional goals align with your business objectives</a:t>
            </a:r>
            <a:endParaRPr lang="ru-RU" dirty="0">
              <a:ea typeface="Calibri"/>
              <a:cs typeface="Calibri"/>
            </a:endParaRPr>
          </a:p>
          <a:p>
            <a:pPr marL="114300" indent="-342900">
              <a:lnSpc>
                <a:spcPct val="90000"/>
              </a:lnSpc>
              <a:spcAft>
                <a:spcPts val="600"/>
              </a:spcAft>
              <a:buFont typeface="Wingdings"/>
              <a:buChar char="ü"/>
            </a:pPr>
            <a:r>
              <a:rPr lang="en-US" sz="1700" dirty="0">
                <a:latin typeface="Bookman Old Style"/>
              </a:rPr>
              <a:t>Collaboration questions, to identify team players</a:t>
            </a:r>
            <a:endParaRPr lang="en-US" dirty="0"/>
          </a:p>
          <a:p>
            <a:pPr marL="114300" indent="-342900">
              <a:lnSpc>
                <a:spcPct val="90000"/>
              </a:lnSpc>
              <a:spcAft>
                <a:spcPts val="600"/>
              </a:spcAft>
              <a:buFont typeface="Wingdings"/>
              <a:buChar char="ü"/>
            </a:pPr>
            <a:r>
              <a:rPr lang="en-US" sz="1700" dirty="0">
                <a:latin typeface="Bookman Old Style"/>
              </a:rPr>
              <a:t>Adaptability questions, to learn which candidates are more flexible and will have a smooth transition to their new role if hired</a:t>
            </a:r>
            <a:endParaRPr lang="en-US" dirty="0"/>
          </a:p>
          <a:p>
            <a:pPr marL="114300" indent="-342900">
              <a:lnSpc>
                <a:spcPct val="90000"/>
              </a:lnSpc>
              <a:spcAft>
                <a:spcPts val="600"/>
              </a:spcAft>
              <a:buFont typeface="Wingdings"/>
              <a:buChar char="ü"/>
            </a:pPr>
            <a:endParaRPr lang="en-US" sz="1700" dirty="0">
              <a:latin typeface="Bookman Old Style"/>
            </a:endParaRPr>
          </a:p>
        </p:txBody>
      </p:sp>
    </p:spTree>
    <p:extLst>
      <p:ext uri="{BB962C8B-B14F-4D97-AF65-F5344CB8AC3E}">
        <p14:creationId xmlns:p14="http://schemas.microsoft.com/office/powerpoint/2010/main" val="40893524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541DB91-0B10-46D9-B34B-7BFF96026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26075" y="-1"/>
            <a:ext cx="7817925"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Заголовок 1">
            <a:extLst>
              <a:ext uri="{FF2B5EF4-FFF2-40B4-BE49-F238E27FC236}">
                <a16:creationId xmlns:a16="http://schemas.microsoft.com/office/drawing/2014/main" id="{9581AA7E-12B9-D8E4-7A88-994B3AD240CE}"/>
              </a:ext>
            </a:extLst>
          </p:cNvPr>
          <p:cNvSpPr>
            <a:spLocks noGrp="1"/>
          </p:cNvSpPr>
          <p:nvPr>
            <p:ph type="title"/>
          </p:nvPr>
        </p:nvSpPr>
        <p:spPr>
          <a:xfrm>
            <a:off x="4203233" y="4741741"/>
            <a:ext cx="4732194" cy="1433433"/>
          </a:xfrm>
        </p:spPr>
        <p:txBody>
          <a:bodyPr vert="horz" lIns="91440" tIns="45720" rIns="91440" bIns="45720" rtlCol="0" anchor="b">
            <a:normAutofit fontScale="90000"/>
          </a:bodyPr>
          <a:lstStyle/>
          <a:p>
            <a:r>
              <a:rPr lang="en-US" sz="2400" b="1" dirty="0">
                <a:latin typeface="Bookman Old Style"/>
              </a:rPr>
              <a:t>Schedule interviews </a:t>
            </a:r>
            <a:r>
              <a:rPr lang="en-US" sz="2400" dirty="0">
                <a:latin typeface="Bookman Old Style"/>
              </a:rPr>
              <a:t>at least two or three business days in advance</a:t>
            </a:r>
            <a:r>
              <a:rPr lang="en-US" sz="2400" kern="1200" dirty="0">
                <a:latin typeface="Bookman Old Style"/>
              </a:rPr>
              <a:t>.</a:t>
            </a:r>
            <a:r>
              <a:rPr lang="en-US" sz="2400" dirty="0">
                <a:latin typeface="Bookman Old Style"/>
              </a:rPr>
              <a:t> Surely, if you’ve found the perfect candidate or if you’re in a rush to close an open role, you want to speed up the process. But, calling candidates to ask them to meet on the same or next day could send the wrong message and make you look desperate. Besides, candidates might be working elsewhere, so they need to adjust their schedule. They also need some time to prepare themselves for the interview (e.g. do some research on your company, take a closer look at their assignment, etc.)</a:t>
            </a:r>
            <a:endParaRPr lang="ru-RU" dirty="0"/>
          </a:p>
        </p:txBody>
      </p:sp>
      <p:pic>
        <p:nvPicPr>
          <p:cNvPr id="5" name="Picture 4">
            <a:extLst>
              <a:ext uri="{FF2B5EF4-FFF2-40B4-BE49-F238E27FC236}">
                <a16:creationId xmlns:a16="http://schemas.microsoft.com/office/drawing/2014/main" id="{B4C818AE-0AC2-2AC2-4953-28F9197A5C10}"/>
              </a:ext>
            </a:extLst>
          </p:cNvPr>
          <p:cNvPicPr>
            <a:picLocks noChangeAspect="1"/>
          </p:cNvPicPr>
          <p:nvPr/>
        </p:nvPicPr>
        <p:blipFill>
          <a:blip r:embed="rId2"/>
          <a:stretch>
            <a:fillRect/>
          </a:stretch>
        </p:blipFill>
        <p:spPr>
          <a:xfrm>
            <a:off x="482599" y="3353019"/>
            <a:ext cx="3232150" cy="2308904"/>
          </a:xfrm>
          <a:prstGeom prst="rect">
            <a:avLst/>
          </a:prstGeom>
        </p:spPr>
      </p:pic>
    </p:spTree>
    <p:extLst>
      <p:ext uri="{BB962C8B-B14F-4D97-AF65-F5344CB8AC3E}">
        <p14:creationId xmlns:p14="http://schemas.microsoft.com/office/powerpoint/2010/main" val="2462035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Рисунок 3">
            <a:extLst>
              <a:ext uri="{FF2B5EF4-FFF2-40B4-BE49-F238E27FC236}">
                <a16:creationId xmlns:a16="http://schemas.microsoft.com/office/drawing/2014/main" id="{412BF0E9-FAB5-31B6-3D33-1A0A317A06FA}"/>
              </a:ext>
            </a:extLst>
          </p:cNvPr>
          <p:cNvPicPr>
            <a:picLocks noChangeAspect="1"/>
          </p:cNvPicPr>
          <p:nvPr/>
        </p:nvPicPr>
        <p:blipFill rotWithShape="1">
          <a:blip r:embed="rId2"/>
          <a:srcRect l="19643" t="9091" r="32311" b="1"/>
          <a:stretch/>
        </p:blipFill>
        <p:spPr>
          <a:xfrm>
            <a:off x="2642616" y="10"/>
            <a:ext cx="6501384" cy="6857990"/>
          </a:xfrm>
          <a:prstGeom prst="rect">
            <a:avLst/>
          </a:prstGeom>
        </p:spPr>
      </p:pic>
      <p:sp>
        <p:nvSpPr>
          <p:cNvPr id="10" name="Rectangle 9">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33271677-6BEB-862E-67E0-E7D9412B8ABA}"/>
              </a:ext>
            </a:extLst>
          </p:cNvPr>
          <p:cNvSpPr>
            <a:spLocks noGrp="1"/>
          </p:cNvSpPr>
          <p:nvPr>
            <p:ph type="title"/>
          </p:nvPr>
        </p:nvSpPr>
        <p:spPr>
          <a:xfrm>
            <a:off x="368254" y="1122363"/>
            <a:ext cx="4111674" cy="3204134"/>
          </a:xfrm>
        </p:spPr>
        <p:txBody>
          <a:bodyPr vert="horz" lIns="91440" tIns="45720" rIns="91440" bIns="45720" rtlCol="0" anchor="b">
            <a:normAutofit/>
          </a:bodyPr>
          <a:lstStyle/>
          <a:p>
            <a:r>
              <a:rPr lang="en-US" sz="1700" dirty="0">
                <a:latin typeface="Bookman Old Style"/>
              </a:rPr>
              <a:t>The selection process can be defined as the process of selection and shortlisting of the right candidates with the necessary qualifications and skill set to fill the vacancies in an </a:t>
            </a:r>
            <a:r>
              <a:rPr lang="en-US" sz="1700" dirty="0" err="1">
                <a:latin typeface="Bookman Old Style"/>
              </a:rPr>
              <a:t>organisation</a:t>
            </a:r>
            <a:r>
              <a:rPr lang="en-US" sz="1700" dirty="0">
                <a:latin typeface="Bookman Old Style"/>
              </a:rPr>
              <a:t>. The selection process varies from industry to industry, company to company and even amongst departments of the same company.</a:t>
            </a:r>
            <a:br>
              <a:rPr lang="en-US" sz="1700" dirty="0">
                <a:latin typeface="Bookman Old Style"/>
              </a:rPr>
            </a:br>
            <a:endParaRPr lang="en-US" sz="1700">
              <a:latin typeface="Bookman Old Style"/>
            </a:endParaRP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2675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541DB91-0B10-46D9-B34B-7BFF96026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26075" y="-1"/>
            <a:ext cx="7817925"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Заголовок 1">
            <a:extLst>
              <a:ext uri="{FF2B5EF4-FFF2-40B4-BE49-F238E27FC236}">
                <a16:creationId xmlns:a16="http://schemas.microsoft.com/office/drawing/2014/main" id="{9581AA7E-12B9-D8E4-7A88-994B3AD240CE}"/>
              </a:ext>
            </a:extLst>
          </p:cNvPr>
          <p:cNvSpPr>
            <a:spLocks noGrp="1"/>
          </p:cNvSpPr>
          <p:nvPr>
            <p:ph type="title"/>
          </p:nvPr>
        </p:nvSpPr>
        <p:spPr>
          <a:xfrm>
            <a:off x="4183694" y="687510"/>
            <a:ext cx="4370732" cy="1433433"/>
          </a:xfrm>
        </p:spPr>
        <p:txBody>
          <a:bodyPr vert="horz" lIns="91440" tIns="45720" rIns="91440" bIns="45720" rtlCol="0" anchor="b">
            <a:normAutofit/>
          </a:bodyPr>
          <a:lstStyle/>
          <a:p>
            <a:r>
              <a:rPr lang="en-US" sz="2400" b="1" dirty="0">
                <a:latin typeface="Bookman Old Style"/>
              </a:rPr>
              <a:t>Provide </a:t>
            </a:r>
            <a:r>
              <a:rPr lang="en-US" sz="2400" b="1" kern="1200" dirty="0">
                <a:latin typeface="Bookman Old Style"/>
              </a:rPr>
              <a:t>candidates </a:t>
            </a:r>
            <a:r>
              <a:rPr lang="en-US" sz="2400" b="1" dirty="0">
                <a:latin typeface="Bookman Old Style"/>
              </a:rPr>
              <a:t>all necessary information</a:t>
            </a:r>
            <a:r>
              <a:rPr lang="en-US" sz="2400" kern="1200" dirty="0">
                <a:latin typeface="Bookman Old Style"/>
              </a:rPr>
              <a:t>.</a:t>
            </a:r>
            <a:r>
              <a:rPr lang="en-US" sz="2400" dirty="0">
                <a:latin typeface="Bookman Old Style"/>
              </a:rPr>
              <a:t> This includes</a:t>
            </a:r>
            <a:r>
              <a:rPr lang="en-US" sz="2400" kern="1200" dirty="0">
                <a:latin typeface="Bookman Old Style"/>
              </a:rPr>
              <a:t>:</a:t>
            </a:r>
            <a:endParaRPr lang="ru-RU" dirty="0"/>
          </a:p>
        </p:txBody>
      </p:sp>
      <p:pic>
        <p:nvPicPr>
          <p:cNvPr id="5" name="Picture 4">
            <a:extLst>
              <a:ext uri="{FF2B5EF4-FFF2-40B4-BE49-F238E27FC236}">
                <a16:creationId xmlns:a16="http://schemas.microsoft.com/office/drawing/2014/main" id="{B4C818AE-0AC2-2AC2-4953-28F9197A5C10}"/>
              </a:ext>
            </a:extLst>
          </p:cNvPr>
          <p:cNvPicPr>
            <a:picLocks noChangeAspect="1"/>
          </p:cNvPicPr>
          <p:nvPr/>
        </p:nvPicPr>
        <p:blipFill>
          <a:blip r:embed="rId2"/>
          <a:stretch>
            <a:fillRect/>
          </a:stretch>
        </p:blipFill>
        <p:spPr>
          <a:xfrm>
            <a:off x="482599" y="3353019"/>
            <a:ext cx="3232150" cy="2308904"/>
          </a:xfrm>
          <a:prstGeom prst="rect">
            <a:avLst/>
          </a:prstGeom>
        </p:spPr>
      </p:pic>
      <p:sp>
        <p:nvSpPr>
          <p:cNvPr id="3" name="TextBox 2">
            <a:extLst>
              <a:ext uri="{FF2B5EF4-FFF2-40B4-BE49-F238E27FC236}">
                <a16:creationId xmlns:a16="http://schemas.microsoft.com/office/drawing/2014/main" id="{A1565832-2890-955E-7B77-59A4B78E1638}"/>
              </a:ext>
            </a:extLst>
          </p:cNvPr>
          <p:cNvSpPr txBox="1"/>
          <p:nvPr/>
        </p:nvSpPr>
        <p:spPr>
          <a:xfrm>
            <a:off x="4349770" y="2534506"/>
            <a:ext cx="4370733" cy="412114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114300" indent="-342900">
              <a:lnSpc>
                <a:spcPct val="90000"/>
              </a:lnSpc>
              <a:buFont typeface="Wingdings"/>
              <a:buChar char="ü"/>
            </a:pPr>
            <a:r>
              <a:rPr lang="en-US" sz="1700" dirty="0">
                <a:latin typeface="Bookman Old Style"/>
                <a:ea typeface="+mn-lt"/>
                <a:cs typeface="+mn-lt"/>
              </a:rPr>
              <a:t>the exact day and time of the interview, taking into consideration different time zones if you’re interviewing remote candidates</a:t>
            </a:r>
            <a:endParaRPr lang="ru-RU" dirty="0">
              <a:ea typeface="+mn-lt"/>
              <a:cs typeface="+mn-lt"/>
            </a:endParaRPr>
          </a:p>
          <a:p>
            <a:pPr marL="114300" indent="-342900">
              <a:lnSpc>
                <a:spcPct val="90000"/>
              </a:lnSpc>
              <a:buFont typeface="Wingdings"/>
              <a:buChar char="ü"/>
            </a:pPr>
            <a:r>
              <a:rPr lang="en-US" sz="1700" dirty="0">
                <a:latin typeface="Bookman Old Style"/>
                <a:ea typeface="+mn-lt"/>
                <a:cs typeface="+mn-lt"/>
              </a:rPr>
              <a:t>the address of your offices along with directions on how to get there (or, instructions on how to log in to a video platform, in case of a video interview)</a:t>
            </a:r>
            <a:endParaRPr lang="en-US" dirty="0"/>
          </a:p>
          <a:p>
            <a:pPr marL="114300" indent="-342900">
              <a:lnSpc>
                <a:spcPct val="90000"/>
              </a:lnSpc>
              <a:buFont typeface="Wingdings"/>
              <a:buChar char="ü"/>
            </a:pPr>
            <a:r>
              <a:rPr lang="en-US" sz="1700" dirty="0">
                <a:latin typeface="Bookman Old Style"/>
                <a:ea typeface="+mn-lt"/>
                <a:cs typeface="+mn-lt"/>
              </a:rPr>
              <a:t>the names and roles of the interviewers</a:t>
            </a:r>
            <a:endParaRPr lang="en-US" dirty="0"/>
          </a:p>
          <a:p>
            <a:pPr marL="114300" indent="-342900">
              <a:lnSpc>
                <a:spcPct val="90000"/>
              </a:lnSpc>
              <a:buFont typeface="Wingdings"/>
              <a:buChar char="ü"/>
            </a:pPr>
            <a:r>
              <a:rPr lang="en-US" sz="1700" dirty="0">
                <a:latin typeface="Bookman Old Style"/>
                <a:ea typeface="+mn-lt"/>
                <a:cs typeface="+mn-lt"/>
              </a:rPr>
              <a:t>the scope of the interview (e.g. “We’ll go over your assignment” or “You’ll meet with the CEO”)</a:t>
            </a:r>
            <a:endParaRPr lang="en-US" dirty="0"/>
          </a:p>
          <a:p>
            <a:pPr marL="114300" indent="-342900">
              <a:lnSpc>
                <a:spcPct val="90000"/>
              </a:lnSpc>
              <a:buFont typeface="Wingdings"/>
              <a:buChar char="ü"/>
            </a:pPr>
            <a:r>
              <a:rPr lang="en-US" sz="1700" dirty="0">
                <a:latin typeface="Bookman Old Style"/>
                <a:ea typeface="+mn-lt"/>
                <a:cs typeface="+mn-lt"/>
              </a:rPr>
              <a:t>the estimated duration of the interview</a:t>
            </a:r>
            <a:endParaRPr lang="en-US" dirty="0"/>
          </a:p>
          <a:p>
            <a:pPr marL="114300" indent="-342900">
              <a:lnSpc>
                <a:spcPct val="90000"/>
              </a:lnSpc>
              <a:buFont typeface="Wingdings"/>
              <a:buChar char="ü"/>
            </a:pPr>
            <a:endParaRPr lang="en-US" sz="1700" dirty="0">
              <a:latin typeface="Bookman Old Style"/>
              <a:ea typeface="Calibri"/>
              <a:cs typeface="Calibri"/>
            </a:endParaRPr>
          </a:p>
          <a:p>
            <a:pPr marL="114300" indent="-342900">
              <a:lnSpc>
                <a:spcPct val="90000"/>
              </a:lnSpc>
              <a:spcAft>
                <a:spcPts val="600"/>
              </a:spcAft>
              <a:buFont typeface="Wingdings"/>
              <a:buChar char="ü"/>
            </a:pPr>
            <a:endParaRPr lang="en-US" sz="1700" dirty="0">
              <a:latin typeface="Bookman Old Style"/>
            </a:endParaRPr>
          </a:p>
        </p:txBody>
      </p:sp>
    </p:spTree>
    <p:extLst>
      <p:ext uri="{BB962C8B-B14F-4D97-AF65-F5344CB8AC3E}">
        <p14:creationId xmlns:p14="http://schemas.microsoft.com/office/powerpoint/2010/main" val="24872049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541DB91-0B10-46D9-B34B-7BFF96026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26075" y="-1"/>
            <a:ext cx="7817925"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Заголовок 1">
            <a:extLst>
              <a:ext uri="{FF2B5EF4-FFF2-40B4-BE49-F238E27FC236}">
                <a16:creationId xmlns:a16="http://schemas.microsoft.com/office/drawing/2014/main" id="{9581AA7E-12B9-D8E4-7A88-994B3AD240CE}"/>
              </a:ext>
            </a:extLst>
          </p:cNvPr>
          <p:cNvSpPr>
            <a:spLocks noGrp="1"/>
          </p:cNvSpPr>
          <p:nvPr>
            <p:ph type="title"/>
          </p:nvPr>
        </p:nvSpPr>
        <p:spPr>
          <a:xfrm>
            <a:off x="4340002" y="4487741"/>
            <a:ext cx="4370732" cy="1433433"/>
          </a:xfrm>
        </p:spPr>
        <p:txBody>
          <a:bodyPr vert="horz" lIns="91440" tIns="45720" rIns="91440" bIns="45720" rtlCol="0" anchor="b">
            <a:normAutofit fontScale="90000"/>
          </a:bodyPr>
          <a:lstStyle/>
          <a:p>
            <a:r>
              <a:rPr lang="en-US" sz="2400" dirty="0">
                <a:latin typeface="Bookman Old Style"/>
              </a:rPr>
              <a:t>Offer </a:t>
            </a:r>
            <a:r>
              <a:rPr lang="en-US" sz="2400" kern="1200" dirty="0">
                <a:latin typeface="Bookman Old Style"/>
              </a:rPr>
              <a:t>candidates </a:t>
            </a:r>
            <a:r>
              <a:rPr lang="en-US" sz="2400" dirty="0">
                <a:latin typeface="Bookman Old Style"/>
              </a:rPr>
              <a:t>a few alternative days for the interview</a:t>
            </a:r>
            <a:r>
              <a:rPr lang="en-US" sz="2400" kern="1200" dirty="0">
                <a:latin typeface="Bookman Old Style"/>
              </a:rPr>
              <a:t>.</a:t>
            </a:r>
            <a:r>
              <a:rPr lang="en-US" sz="2400" dirty="0">
                <a:latin typeface="Bookman Old Style"/>
              </a:rPr>
              <a:t> Busy schedules and multiple interviews and interviewers can make the interview scheduling process very complicated. To save time and avoid back-and-forth emails or double-bookings, let candidates pick the most convenient day and time. You could either share via email your availability (highlighting your preferred three or four time slots) or share your entire calendar through a self-scheduling tool.</a:t>
            </a:r>
            <a:endParaRPr lang="ru-RU" dirty="0"/>
          </a:p>
        </p:txBody>
      </p:sp>
      <p:pic>
        <p:nvPicPr>
          <p:cNvPr id="5" name="Picture 4">
            <a:extLst>
              <a:ext uri="{FF2B5EF4-FFF2-40B4-BE49-F238E27FC236}">
                <a16:creationId xmlns:a16="http://schemas.microsoft.com/office/drawing/2014/main" id="{B4C818AE-0AC2-2AC2-4953-28F9197A5C10}"/>
              </a:ext>
            </a:extLst>
          </p:cNvPr>
          <p:cNvPicPr>
            <a:picLocks noChangeAspect="1"/>
          </p:cNvPicPr>
          <p:nvPr/>
        </p:nvPicPr>
        <p:blipFill>
          <a:blip r:embed="rId2"/>
          <a:stretch>
            <a:fillRect/>
          </a:stretch>
        </p:blipFill>
        <p:spPr>
          <a:xfrm>
            <a:off x="482599" y="3353019"/>
            <a:ext cx="3232150" cy="2308904"/>
          </a:xfrm>
          <a:prstGeom prst="rect">
            <a:avLst/>
          </a:prstGeom>
        </p:spPr>
      </p:pic>
    </p:spTree>
    <p:extLst>
      <p:ext uri="{BB962C8B-B14F-4D97-AF65-F5344CB8AC3E}">
        <p14:creationId xmlns:p14="http://schemas.microsoft.com/office/powerpoint/2010/main" val="337885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57699E-2702-7242-B3D5-0652EA51343F}"/>
              </a:ext>
            </a:extLst>
          </p:cNvPr>
          <p:cNvPicPr>
            <a:picLocks noChangeAspect="1"/>
          </p:cNvPicPr>
          <p:nvPr/>
        </p:nvPicPr>
        <p:blipFill rotWithShape="1">
          <a:blip r:embed="rId2">
            <a:duotone>
              <a:prstClr val="black"/>
              <a:schemeClr val="tx2">
                <a:tint val="45000"/>
                <a:satMod val="400000"/>
              </a:schemeClr>
            </a:duotone>
          </a:blip>
          <a:srcRect l="4240" r="6890" b="-3"/>
          <a:stretch/>
        </p:blipFill>
        <p:spPr>
          <a:xfrm>
            <a:off x="20" y="10"/>
            <a:ext cx="9143980" cy="6857990"/>
          </a:xfrm>
          <a:prstGeom prst="rect">
            <a:avLst/>
          </a:prstGeom>
        </p:spPr>
      </p:pic>
      <p:sp>
        <p:nvSpPr>
          <p:cNvPr id="9" name="Rectangle 8">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9610" y="0"/>
            <a:ext cx="5788590"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Заголовок 1">
            <a:extLst>
              <a:ext uri="{FF2B5EF4-FFF2-40B4-BE49-F238E27FC236}">
                <a16:creationId xmlns:a16="http://schemas.microsoft.com/office/drawing/2014/main" id="{A89B19AD-3A11-6263-D6C3-CC9B1832CA8C}"/>
              </a:ext>
            </a:extLst>
          </p:cNvPr>
          <p:cNvSpPr>
            <a:spLocks noGrp="1"/>
          </p:cNvSpPr>
          <p:nvPr>
            <p:ph type="title"/>
          </p:nvPr>
        </p:nvSpPr>
        <p:spPr>
          <a:xfrm>
            <a:off x="3038166" y="365758"/>
            <a:ext cx="5088195" cy="1828800"/>
          </a:xfrm>
        </p:spPr>
        <p:txBody>
          <a:bodyPr vert="horz" lIns="91440" tIns="45720" rIns="91440" bIns="45720" rtlCol="0" anchor="ctr">
            <a:normAutofit/>
          </a:bodyPr>
          <a:lstStyle/>
          <a:p>
            <a:r>
              <a:rPr lang="en-US" sz="4200" dirty="0">
                <a:solidFill>
                  <a:schemeClr val="tx1">
                    <a:lumMod val="85000"/>
                    <a:lumOff val="15000"/>
                  </a:schemeClr>
                </a:solidFill>
                <a:latin typeface="Bookman Old Style"/>
              </a:rPr>
              <a:t>6. Background checks</a:t>
            </a:r>
          </a:p>
        </p:txBody>
      </p:sp>
      <p:sp>
        <p:nvSpPr>
          <p:cNvPr id="3" name="TextBox 2">
            <a:extLst>
              <a:ext uri="{FF2B5EF4-FFF2-40B4-BE49-F238E27FC236}">
                <a16:creationId xmlns:a16="http://schemas.microsoft.com/office/drawing/2014/main" id="{3CEF611D-800D-83D5-DF55-776929732159}"/>
              </a:ext>
            </a:extLst>
          </p:cNvPr>
          <p:cNvSpPr txBox="1"/>
          <p:nvPr/>
        </p:nvSpPr>
        <p:spPr>
          <a:xfrm>
            <a:off x="3038166" y="2324100"/>
            <a:ext cx="5088195" cy="3875087"/>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Aft>
                <a:spcPts val="600"/>
              </a:spcAft>
            </a:pPr>
            <a:r>
              <a:rPr lang="en-US" sz="1600" dirty="0">
                <a:latin typeface="Bookman Old Style"/>
              </a:rPr>
              <a:t>Background checks reassure you that your finalists are reliable and don’t pose risks to your company. For example, employers may conduct pre-employment checks to make sure candidates have told the truth in their resumes or don’t currently do illicit drugs. In fact, there are several types of background checks including:</a:t>
            </a:r>
            <a:endParaRPr lang="ru-RU"/>
          </a:p>
          <a:p>
            <a:pPr marL="57150" indent="-285750">
              <a:lnSpc>
                <a:spcPct val="90000"/>
              </a:lnSpc>
              <a:spcAft>
                <a:spcPts val="600"/>
              </a:spcAft>
              <a:buFont typeface="Wingdings" panose="020B0604020202020204" pitchFamily="34" charset="0"/>
              <a:buChar char="ü"/>
            </a:pPr>
            <a:r>
              <a:rPr lang="en-US" sz="1600" dirty="0">
                <a:latin typeface="Bookman Old Style"/>
              </a:rPr>
              <a:t>Criminal records</a:t>
            </a:r>
          </a:p>
          <a:p>
            <a:pPr marL="57150" indent="-285750">
              <a:lnSpc>
                <a:spcPct val="90000"/>
              </a:lnSpc>
              <a:spcAft>
                <a:spcPts val="600"/>
              </a:spcAft>
              <a:buFont typeface="Wingdings" panose="020B0604020202020204" pitchFamily="34" charset="0"/>
              <a:buChar char="ü"/>
            </a:pPr>
            <a:r>
              <a:rPr lang="en-US" sz="1600" dirty="0">
                <a:latin typeface="Bookman Old Style"/>
              </a:rPr>
              <a:t>Credit reports</a:t>
            </a:r>
          </a:p>
          <a:p>
            <a:pPr marL="57150" indent="-285750">
              <a:lnSpc>
                <a:spcPct val="90000"/>
              </a:lnSpc>
              <a:spcAft>
                <a:spcPts val="600"/>
              </a:spcAft>
              <a:buFont typeface="Wingdings" panose="020B0604020202020204" pitchFamily="34" charset="0"/>
              <a:buChar char="ü"/>
            </a:pPr>
            <a:r>
              <a:rPr lang="en-US" sz="1600" dirty="0">
                <a:latin typeface="Bookman Old Style"/>
              </a:rPr>
              <a:t>Driving records</a:t>
            </a:r>
          </a:p>
          <a:p>
            <a:pPr marL="57150" indent="-285750">
              <a:lnSpc>
                <a:spcPct val="90000"/>
              </a:lnSpc>
              <a:spcAft>
                <a:spcPts val="600"/>
              </a:spcAft>
              <a:buFont typeface="Wingdings" panose="020B0604020202020204" pitchFamily="34" charset="0"/>
              <a:buChar char="ü"/>
            </a:pPr>
            <a:r>
              <a:rPr lang="en-US" sz="1600" dirty="0">
                <a:latin typeface="Bookman Old Style"/>
              </a:rPr>
              <a:t>Verification reports (e.g. identity, education, work history, social security number, national insurance number, etc.)</a:t>
            </a:r>
          </a:p>
          <a:p>
            <a:pPr marL="57150" indent="-285750">
              <a:lnSpc>
                <a:spcPct val="90000"/>
              </a:lnSpc>
              <a:spcAft>
                <a:spcPts val="600"/>
              </a:spcAft>
              <a:buFont typeface="Wingdings" panose="020B0604020202020204" pitchFamily="34" charset="0"/>
              <a:buChar char="ü"/>
            </a:pPr>
            <a:r>
              <a:rPr lang="en-US" sz="1600" dirty="0">
                <a:latin typeface="Bookman Old Style"/>
              </a:rPr>
              <a:t>Drug tests</a:t>
            </a:r>
          </a:p>
        </p:txBody>
      </p:sp>
      <p:sp>
        <p:nvSpPr>
          <p:cNvPr id="11" name="Rectangle 10">
            <a:extLst>
              <a:ext uri="{FF2B5EF4-FFF2-40B4-BE49-F238E27FC236}">
                <a16:creationId xmlns:a16="http://schemas.microsoft.com/office/drawing/2014/main" id="{41202E79-1236-4DF8-9921-F47A0B079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8200" y="0"/>
            <a:ext cx="6858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93890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ED1ACE-57B9-95C2-870B-34CFAF7EEC83}"/>
              </a:ext>
            </a:extLst>
          </p:cNvPr>
          <p:cNvPicPr>
            <a:picLocks noChangeAspect="1"/>
          </p:cNvPicPr>
          <p:nvPr/>
        </p:nvPicPr>
        <p:blipFill rotWithShape="1">
          <a:blip r:embed="rId2"/>
          <a:srcRect t="17890" r="9091" b="13929"/>
          <a:stretch/>
        </p:blipFill>
        <p:spPr>
          <a:xfrm>
            <a:off x="20" y="10"/>
            <a:ext cx="9143980" cy="6857990"/>
          </a:xfrm>
          <a:prstGeom prst="rect">
            <a:avLst/>
          </a:prstGeom>
        </p:spPr>
      </p:pic>
      <p:sp>
        <p:nvSpPr>
          <p:cNvPr id="14" name="Rectangle 13">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21176"/>
            <a:ext cx="5398329"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19293C2B-17A1-F99C-71E4-820B1D8E8943}"/>
              </a:ext>
            </a:extLst>
          </p:cNvPr>
          <p:cNvSpPr>
            <a:spLocks noGrp="1"/>
          </p:cNvSpPr>
          <p:nvPr>
            <p:ph type="title"/>
          </p:nvPr>
        </p:nvSpPr>
        <p:spPr>
          <a:xfrm>
            <a:off x="446103" y="640263"/>
            <a:ext cx="4964858" cy="1344975"/>
          </a:xfrm>
        </p:spPr>
        <p:txBody>
          <a:bodyPr vert="horz" lIns="91440" tIns="45720" rIns="91440" bIns="45720" rtlCol="0" anchor="ctr">
            <a:normAutofit/>
          </a:bodyPr>
          <a:lstStyle/>
          <a:p>
            <a:r>
              <a:rPr lang="en-US" sz="3500" dirty="0">
                <a:latin typeface="Bookman Old Style"/>
              </a:rPr>
              <a:t>7. Reference checks</a:t>
            </a:r>
          </a:p>
        </p:txBody>
      </p:sp>
      <p:sp>
        <p:nvSpPr>
          <p:cNvPr id="3" name="TextBox 2">
            <a:extLst>
              <a:ext uri="{FF2B5EF4-FFF2-40B4-BE49-F238E27FC236}">
                <a16:creationId xmlns:a16="http://schemas.microsoft.com/office/drawing/2014/main" id="{0E2B273C-E1DE-346A-C0D8-5673C362DDDD}"/>
              </a:ext>
            </a:extLst>
          </p:cNvPr>
          <p:cNvSpPr txBox="1"/>
          <p:nvPr/>
        </p:nvSpPr>
        <p:spPr>
          <a:xfrm>
            <a:off x="445581" y="2121763"/>
            <a:ext cx="4965379" cy="377301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lnSpcReduction="10000"/>
          </a:bodyPr>
          <a:lstStyle/>
          <a:p>
            <a:pPr>
              <a:lnSpc>
                <a:spcPct val="90000"/>
              </a:lnSpc>
              <a:spcAft>
                <a:spcPts val="600"/>
              </a:spcAft>
            </a:pPr>
            <a:r>
              <a:rPr lang="en-US" sz="1500" dirty="0">
                <a:latin typeface="Bookman Old Style"/>
              </a:rPr>
              <a:t>In the final stages of the selection process, you might want to get some references for your best candidates. This way, you’ll get feedback about their performance from people they’ve actually worked with in the past, such as former managers, former colleagues or business partners and clients.</a:t>
            </a:r>
            <a:endParaRPr lang="ru-RU">
              <a:latin typeface="Bookman Old Style"/>
            </a:endParaRPr>
          </a:p>
          <a:p>
            <a:pPr marL="57150" indent="-285750">
              <a:lnSpc>
                <a:spcPct val="90000"/>
              </a:lnSpc>
              <a:spcAft>
                <a:spcPts val="600"/>
              </a:spcAft>
              <a:buFont typeface="Wingdings" panose="020B0604020202020204" pitchFamily="34" charset="0"/>
              <a:buChar char="ü"/>
            </a:pPr>
            <a:r>
              <a:rPr lang="en-US" sz="1500" dirty="0">
                <a:latin typeface="Bookman Old Style"/>
              </a:rPr>
              <a:t>During reference checks, you will:</a:t>
            </a:r>
            <a:endParaRPr lang="en-US" sz="1500">
              <a:latin typeface="Bookman Old Style"/>
              <a:ea typeface="Calibri"/>
              <a:cs typeface="Calibri"/>
            </a:endParaRPr>
          </a:p>
          <a:p>
            <a:pPr marL="57150" indent="-285750">
              <a:lnSpc>
                <a:spcPct val="90000"/>
              </a:lnSpc>
              <a:spcAft>
                <a:spcPts val="600"/>
              </a:spcAft>
              <a:buFont typeface="Wingdings" panose="020B0604020202020204" pitchFamily="34" charset="0"/>
              <a:buChar char="ü"/>
            </a:pPr>
            <a:r>
              <a:rPr lang="en-US" sz="1500" dirty="0">
                <a:latin typeface="Bookman Old Style"/>
              </a:rPr>
              <a:t>Confirm what candidates have already told you (</a:t>
            </a:r>
            <a:r>
              <a:rPr lang="en-US" sz="1500" dirty="0" err="1">
                <a:latin typeface="Bookman Old Style"/>
              </a:rPr>
              <a:t>e.g</a:t>
            </a:r>
            <a:r>
              <a:rPr lang="en-US" sz="1500" dirty="0">
                <a:latin typeface="Bookman Old Style"/>
              </a:rPr>
              <a:t> about time of employment and previous job responsibilities)</a:t>
            </a:r>
            <a:endParaRPr lang="en-US" sz="1500">
              <a:latin typeface="Bookman Old Style"/>
              <a:ea typeface="Calibri"/>
              <a:cs typeface="Calibri"/>
            </a:endParaRPr>
          </a:p>
          <a:p>
            <a:pPr marL="57150" indent="-285750">
              <a:lnSpc>
                <a:spcPct val="90000"/>
              </a:lnSpc>
              <a:spcAft>
                <a:spcPts val="600"/>
              </a:spcAft>
              <a:buFont typeface="Wingdings" panose="020B0604020202020204" pitchFamily="34" charset="0"/>
              <a:buChar char="ü"/>
            </a:pPr>
            <a:r>
              <a:rPr lang="en-US" sz="1500" dirty="0">
                <a:latin typeface="Bookman Old Style"/>
              </a:rPr>
              <a:t>Learn how candidates use their skills on the job</a:t>
            </a:r>
            <a:endParaRPr lang="en-US" sz="1500">
              <a:latin typeface="Bookman Old Style"/>
              <a:ea typeface="Calibri"/>
              <a:cs typeface="Calibri"/>
            </a:endParaRPr>
          </a:p>
          <a:p>
            <a:pPr marL="57150" indent="-285750">
              <a:lnSpc>
                <a:spcPct val="90000"/>
              </a:lnSpc>
              <a:spcAft>
                <a:spcPts val="600"/>
              </a:spcAft>
              <a:buFont typeface="Wingdings" panose="020B0604020202020204" pitchFamily="34" charset="0"/>
              <a:buChar char="ü"/>
            </a:pPr>
            <a:r>
              <a:rPr lang="en-US" sz="1500" dirty="0">
                <a:latin typeface="Bookman Old Style"/>
              </a:rPr>
              <a:t>Discover potential weaknesses or lack of practical experience</a:t>
            </a:r>
            <a:endParaRPr lang="en-US" sz="1500">
              <a:latin typeface="Bookman Old Style"/>
              <a:ea typeface="Calibri"/>
              <a:cs typeface="Calibri"/>
            </a:endParaRPr>
          </a:p>
          <a:p>
            <a:pPr marL="57150" indent="-285750">
              <a:lnSpc>
                <a:spcPct val="90000"/>
              </a:lnSpc>
              <a:spcAft>
                <a:spcPts val="600"/>
              </a:spcAft>
              <a:buFont typeface="Wingdings" panose="020B0604020202020204" pitchFamily="34" charset="0"/>
              <a:buChar char="ü"/>
            </a:pPr>
            <a:r>
              <a:rPr lang="en-US" sz="1500" dirty="0">
                <a:latin typeface="Bookman Old Style"/>
              </a:rPr>
              <a:t>Understand how candidates behave in the work environment (e.g. if they’re punctual, if they receive feedback well, etc.)</a:t>
            </a:r>
            <a:endParaRPr lang="en-US" sz="1500">
              <a:latin typeface="Bookman Old Style"/>
              <a:ea typeface="Calibri"/>
              <a:cs typeface="Calibri"/>
            </a:endParaRPr>
          </a:p>
          <a:p>
            <a:pPr marL="57150" indent="-285750">
              <a:lnSpc>
                <a:spcPct val="90000"/>
              </a:lnSpc>
              <a:spcAft>
                <a:spcPts val="600"/>
              </a:spcAft>
              <a:buFont typeface="Wingdings" panose="020B0604020202020204" pitchFamily="34" charset="0"/>
              <a:buChar char="ü"/>
            </a:pPr>
            <a:endParaRPr lang="en-US" sz="1500" dirty="0">
              <a:latin typeface="Bookman Old Style"/>
            </a:endParaRPr>
          </a:p>
        </p:txBody>
      </p:sp>
    </p:spTree>
    <p:extLst>
      <p:ext uri="{BB962C8B-B14F-4D97-AF65-F5344CB8AC3E}">
        <p14:creationId xmlns:p14="http://schemas.microsoft.com/office/powerpoint/2010/main" val="1224757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64427" y="2408153"/>
            <a:ext cx="3686165" cy="2688336"/>
          </a:xfrm>
        </p:spPr>
        <p:txBody>
          <a:bodyPr vert="horz" lIns="91440" tIns="45720" rIns="91440" bIns="45720" rtlCol="0" anchor="t">
            <a:normAutofit/>
          </a:bodyPr>
          <a:lstStyle/>
          <a:p>
            <a:pPr lvl="0"/>
            <a:r>
              <a:rPr lang="en-US" sz="4400" b="1" kern="1200" dirty="0">
                <a:solidFill>
                  <a:srgbClr val="000000"/>
                </a:solidFill>
                <a:latin typeface="Bookman Old Style"/>
              </a:rPr>
              <a:t>2. Selection methods</a:t>
            </a:r>
            <a:endParaRPr lang="en-US" sz="4400" kern="1200" dirty="0">
              <a:solidFill>
                <a:srgbClr val="000000"/>
              </a:solidFill>
              <a:latin typeface="Bookman Old Style"/>
            </a:endParaRPr>
          </a:p>
        </p:txBody>
      </p:sp>
      <p:sp>
        <p:nvSpPr>
          <p:cNvPr id="12" name="Freeform: Shape 8">
            <a:extLst>
              <a:ext uri="{FF2B5EF4-FFF2-40B4-BE49-F238E27FC236}">
                <a16:creationId xmlns:a16="http://schemas.microsoft.com/office/drawing/2014/main" id="{F27E9F68-4C6B-44CF-905B-98EC49DD3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10493" y="0"/>
            <a:ext cx="4933507" cy="6858000"/>
          </a:xfrm>
          <a:custGeom>
            <a:avLst/>
            <a:gdLst>
              <a:gd name="connsiteX0" fmla="*/ 73610 w 6578009"/>
              <a:gd name="connsiteY0" fmla="*/ 0 h 6858000"/>
              <a:gd name="connsiteX1" fmla="*/ 6578009 w 6578009"/>
              <a:gd name="connsiteY1" fmla="*/ 0 h 6858000"/>
              <a:gd name="connsiteX2" fmla="*/ 6578009 w 6578009"/>
              <a:gd name="connsiteY2" fmla="*/ 6858000 h 6858000"/>
              <a:gd name="connsiteX3" fmla="*/ 2947297 w 6578009"/>
              <a:gd name="connsiteY3" fmla="*/ 6858000 h 6858000"/>
              <a:gd name="connsiteX4" fmla="*/ 2740229 w 6578009"/>
              <a:gd name="connsiteY4" fmla="*/ 6703632 h 6858000"/>
              <a:gd name="connsiteX5" fmla="*/ 0 w 6578009"/>
              <a:gd name="connsiteY5" fmla="*/ 1026053 h 6858000"/>
              <a:gd name="connsiteX6" fmla="*/ 37438 w 6578009"/>
              <a:gd name="connsiteY6" fmla="*/ 28466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78009" h="6858000">
                <a:moveTo>
                  <a:pt x="73610" y="0"/>
                </a:moveTo>
                <a:lnTo>
                  <a:pt x="6578009" y="0"/>
                </a:lnTo>
                <a:lnTo>
                  <a:pt x="6578009" y="6858000"/>
                </a:lnTo>
                <a:lnTo>
                  <a:pt x="2947297" y="6858000"/>
                </a:lnTo>
                <a:lnTo>
                  <a:pt x="2740229" y="6703632"/>
                </a:lnTo>
                <a:cubicBezTo>
                  <a:pt x="1070445" y="5375192"/>
                  <a:pt x="0" y="3325631"/>
                  <a:pt x="0" y="1026053"/>
                </a:cubicBezTo>
                <a:cubicBezTo>
                  <a:pt x="0" y="775760"/>
                  <a:pt x="12683" y="528427"/>
                  <a:pt x="37438" y="28466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963C26DC-8AFA-4023-B207-F7664781D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29282" y="0"/>
            <a:ext cx="4814718" cy="6858000"/>
          </a:xfrm>
          <a:custGeom>
            <a:avLst/>
            <a:gdLst>
              <a:gd name="connsiteX0" fmla="*/ 6344630 w 6419624"/>
              <a:gd name="connsiteY0" fmla="*/ 0 h 6858000"/>
              <a:gd name="connsiteX1" fmla="*/ 0 w 6419624"/>
              <a:gd name="connsiteY1" fmla="*/ 0 h 6858000"/>
              <a:gd name="connsiteX2" fmla="*/ 0 w 6419624"/>
              <a:gd name="connsiteY2" fmla="*/ 6858000 h 6858000"/>
              <a:gd name="connsiteX3" fmla="*/ 3344107 w 6419624"/>
              <a:gd name="connsiteY3" fmla="*/ 6858000 h 6858000"/>
              <a:gd name="connsiteX4" fmla="*/ 3509562 w 6419624"/>
              <a:gd name="connsiteY4" fmla="*/ 6745502 h 6858000"/>
              <a:gd name="connsiteX5" fmla="*/ 6419624 w 6419624"/>
              <a:gd name="connsiteY5" fmla="*/ 1026052 h 6858000"/>
              <a:gd name="connsiteX6" fmla="*/ 6383100 w 6419624"/>
              <a:gd name="connsiteY6" fmla="*/ 30274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9624" h="6858000">
                <a:moveTo>
                  <a:pt x="6344630" y="0"/>
                </a:moveTo>
                <a:lnTo>
                  <a:pt x="0" y="0"/>
                </a:lnTo>
                <a:lnTo>
                  <a:pt x="0" y="6858000"/>
                </a:lnTo>
                <a:lnTo>
                  <a:pt x="3344107" y="6858000"/>
                </a:lnTo>
                <a:lnTo>
                  <a:pt x="3509562" y="6745502"/>
                </a:lnTo>
                <a:cubicBezTo>
                  <a:pt x="5273452" y="5459025"/>
                  <a:pt x="6419624" y="3376391"/>
                  <a:pt x="6419624" y="1026052"/>
                </a:cubicBezTo>
                <a:cubicBezTo>
                  <a:pt x="6419624" y="781861"/>
                  <a:pt x="6407252" y="540560"/>
                  <a:pt x="6383100" y="302741"/>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9" descr="C:\Users\admin\Desktop\gbgfhhxv vbn\Без названия.jp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7009" l="3256" r="91628">
                        <a14:foregroundMark x1="40465" y1="52564" x2="40465" y2="52564"/>
                        <a14:foregroundMark x1="58140" y1="51282" x2="58140" y2="51282"/>
                        <a14:foregroundMark x1="58140" y1="51282" x2="58140" y2="51282"/>
                        <a14:foregroundMark x1="54884" y1="54274" x2="54884" y2="54274"/>
                        <a14:foregroundMark x1="54884" y1="54274" x2="54884" y2="54274"/>
                        <a14:foregroundMark x1="54884" y1="54274" x2="54884" y2="54274"/>
                        <a14:foregroundMark x1="54884" y1="54274" x2="54884" y2="54274"/>
                        <a14:foregroundMark x1="59535" y1="55128" x2="59535" y2="55128"/>
                        <a14:foregroundMark x1="40465" y1="56410" x2="40465" y2="56410"/>
                        <a14:foregroundMark x1="33488" y1="51709" x2="33488" y2="51709"/>
                        <a14:foregroundMark x1="44651" y1="50855" x2="44651" y2="50855"/>
                        <a14:foregroundMark x1="34419" y1="49573" x2="34419" y2="49573"/>
                        <a14:foregroundMark x1="32093" y1="52991" x2="32093" y2="52991"/>
                        <a14:foregroundMark x1="32093" y1="52991" x2="32093" y2="52991"/>
                        <a14:foregroundMark x1="32558" y1="50000" x2="32558" y2="50000"/>
                        <a14:foregroundMark x1="35349" y1="49145" x2="35349" y2="49145"/>
                      </a14:backgroundRemoval>
                    </a14:imgEffect>
                  </a14:imgLayer>
                </a14:imgProps>
              </a:ext>
              <a:ext uri="{28A0092B-C50C-407E-A947-70E740481C1C}">
                <a14:useLocalDpi xmlns:a14="http://schemas.microsoft.com/office/drawing/2010/main" val="0"/>
              </a:ext>
            </a:extLst>
          </a:blip>
          <a:stretch>
            <a:fillRect/>
          </a:stretch>
        </p:blipFill>
        <p:spPr bwMode="auto">
          <a:xfrm>
            <a:off x="5321073" y="608600"/>
            <a:ext cx="3502479" cy="3811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2913320"/>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79" y="347471"/>
            <a:ext cx="8325612"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Прямоугольник 2"/>
          <p:cNvSpPr/>
          <p:nvPr/>
        </p:nvSpPr>
        <p:spPr>
          <a:xfrm>
            <a:off x="628650" y="585216"/>
            <a:ext cx="7886700" cy="1325563"/>
          </a:xfrm>
          <a:prstGeom prst="rect">
            <a:avLst/>
          </a:prstGeom>
        </p:spPr>
        <p:txBody>
          <a:bodyPr vert="horz" lIns="91440" tIns="45720" rIns="91440" bIns="45720" rtlCol="0" anchor="ctr">
            <a:normAutofit/>
          </a:bodyPr>
          <a:lstStyle/>
          <a:p>
            <a:pPr marL="685800" indent="-685800">
              <a:lnSpc>
                <a:spcPct val="90000"/>
              </a:lnSpc>
              <a:spcBef>
                <a:spcPct val="0"/>
              </a:spcBef>
              <a:spcAft>
                <a:spcPts val="600"/>
              </a:spcAft>
            </a:pPr>
            <a:r>
              <a:rPr lang="en-US" sz="4400" b="1" dirty="0">
                <a:solidFill>
                  <a:schemeClr val="bg1"/>
                </a:solidFill>
                <a:effectLst>
                  <a:outerShdw blurRad="38100" dist="38100" dir="2700000" algn="tl">
                    <a:srgbClr val="000000">
                      <a:alpha val="43137"/>
                    </a:srgbClr>
                  </a:outerShdw>
                </a:effectLst>
                <a:latin typeface="Bookman Old Style"/>
                <a:ea typeface="+mj-ea"/>
                <a:cs typeface="+mj-cs"/>
              </a:rPr>
              <a:t>INTERVIEWS </a:t>
            </a:r>
            <a:endParaRPr lang="en-US" sz="4400">
              <a:solidFill>
                <a:schemeClr val="bg1"/>
              </a:solidFill>
              <a:effectLst>
                <a:outerShdw blurRad="38100" dist="38100" dir="2700000" algn="tl">
                  <a:srgbClr val="000000">
                    <a:alpha val="43137"/>
                  </a:srgbClr>
                </a:outerShdw>
              </a:effectLst>
              <a:latin typeface="Bookman Old Style"/>
              <a:ea typeface="+mj-ea"/>
              <a:cs typeface="+mj-cs"/>
            </a:endParaRPr>
          </a:p>
        </p:txBody>
      </p:sp>
      <p:pic>
        <p:nvPicPr>
          <p:cNvPr id="1026" name="Picture 2" descr="Картинки по запросу Unstructured Interview"/>
          <p:cNvPicPr>
            <a:picLocks noChangeAspect="1" noChangeArrowheads="1"/>
          </p:cNvPicPr>
          <p:nvPr/>
        </p:nvPicPr>
        <p:blipFill rotWithShape="1">
          <a:blip r:embed="rId2">
            <a:extLst>
              <a:ext uri="{28A0092B-C50C-407E-A947-70E740481C1C}">
                <a14:useLocalDpi xmlns:a14="http://schemas.microsoft.com/office/drawing/2010/main" val="0"/>
              </a:ext>
            </a:extLst>
          </a:blip>
          <a:srcRect r="3" b="2991"/>
          <a:stretch/>
        </p:blipFill>
        <p:spPr bwMode="auto">
          <a:xfrm>
            <a:off x="630936" y="2516777"/>
            <a:ext cx="4677156" cy="3660185"/>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p:cNvSpPr/>
          <p:nvPr/>
        </p:nvSpPr>
        <p:spPr>
          <a:xfrm>
            <a:off x="5660136" y="2516777"/>
            <a:ext cx="2852928" cy="3660185"/>
          </a:xfrm>
          <a:prstGeom prst="rect">
            <a:avLst/>
          </a:prstGeom>
        </p:spPr>
        <p:txBody>
          <a:bodyPr vert="horz" lIns="91440" tIns="45720" rIns="91440" bIns="45720" rtlCol="0" anchor="ctr">
            <a:normAutofit/>
          </a:bodyPr>
          <a:lstStyle/>
          <a:p>
            <a:pPr>
              <a:lnSpc>
                <a:spcPct val="90000"/>
              </a:lnSpc>
              <a:spcAft>
                <a:spcPts val="600"/>
              </a:spcAft>
            </a:pPr>
            <a:r>
              <a:rPr lang="en-US" sz="1900" b="1" i="1" dirty="0">
                <a:effectLst>
                  <a:outerShdw blurRad="38100" dist="38100" dir="2700000" algn="tl">
                    <a:srgbClr val="000000">
                      <a:alpha val="43137"/>
                    </a:srgbClr>
                  </a:outerShdw>
                </a:effectLst>
                <a:latin typeface="Bookman Old Style"/>
              </a:rPr>
              <a:t>Unstructured Interview </a:t>
            </a:r>
            <a:r>
              <a:rPr lang="en-US" sz="1900" dirty="0">
                <a:latin typeface="Bookman Old Style"/>
              </a:rPr>
              <a:t>- involves a procedure where different  questions may be asked of different applicants</a:t>
            </a:r>
            <a:endParaRPr lang="ru-RU">
              <a:latin typeface="Calibri"/>
              <a:ea typeface="Calibri"/>
              <a:cs typeface="Calibri"/>
            </a:endParaRPr>
          </a:p>
        </p:txBody>
      </p:sp>
    </p:spTree>
    <p:extLst>
      <p:ext uri="{BB962C8B-B14F-4D97-AF65-F5344CB8AC3E}">
        <p14:creationId xmlns:p14="http://schemas.microsoft.com/office/powerpoint/2010/main" val="1461614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Картинки по запросу Situational Interview-"/>
          <p:cNvPicPr>
            <a:picLocks noChangeAspect="1" noChangeArrowheads="1"/>
          </p:cNvPicPr>
          <p:nvPr/>
        </p:nvPicPr>
        <p:blipFill rotWithShape="1">
          <a:blip r:embed="rId2">
            <a:extLst>
              <a:ext uri="{28A0092B-C50C-407E-A947-70E740481C1C}">
                <a14:useLocalDpi xmlns:a14="http://schemas.microsoft.com/office/drawing/2010/main" val="0"/>
              </a:ext>
            </a:extLst>
          </a:blip>
          <a:srcRect l="16672" r="12829"/>
          <a:stretch/>
        </p:blipFill>
        <p:spPr bwMode="auto">
          <a:xfrm>
            <a:off x="20" y="10"/>
            <a:ext cx="725221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7" name="Rectangle 205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Прямоугольник 1"/>
          <p:cNvSpPr/>
          <p:nvPr/>
        </p:nvSpPr>
        <p:spPr>
          <a:xfrm>
            <a:off x="6000399" y="1320509"/>
            <a:ext cx="2866642" cy="3742762"/>
          </a:xfrm>
          <a:prstGeom prst="rect">
            <a:avLst/>
          </a:prstGeom>
        </p:spPr>
        <p:txBody>
          <a:bodyPr vert="horz" lIns="91440" tIns="45720" rIns="91440" bIns="45720" rtlCol="0" anchor="t">
            <a:normAutofit/>
          </a:bodyPr>
          <a:lstStyle/>
          <a:p>
            <a:pPr>
              <a:lnSpc>
                <a:spcPct val="90000"/>
              </a:lnSpc>
              <a:spcAft>
                <a:spcPts val="600"/>
              </a:spcAft>
            </a:pPr>
            <a:r>
              <a:rPr lang="en-US" sz="1700" b="1" i="1" dirty="0">
                <a:effectLst>
                  <a:outerShdw blurRad="38100" dist="38100" dir="2700000" algn="tl">
                    <a:srgbClr val="000000">
                      <a:alpha val="43137"/>
                    </a:srgbClr>
                  </a:outerShdw>
                </a:effectLst>
                <a:latin typeface="Bookman Old Style"/>
              </a:rPr>
              <a:t>Situational Interview</a:t>
            </a:r>
            <a:r>
              <a:rPr lang="en-US" sz="1700" dirty="0">
                <a:latin typeface="Bookman Old Style"/>
              </a:rPr>
              <a:t>- candidates are interviewed about what actions they would take in various job-related situations. </a:t>
            </a:r>
            <a:endParaRPr lang="ru-RU">
              <a:latin typeface="Calibri"/>
              <a:ea typeface="Calibri"/>
              <a:cs typeface="Calibri"/>
            </a:endParaRPr>
          </a:p>
          <a:p>
            <a:pPr>
              <a:lnSpc>
                <a:spcPct val="90000"/>
              </a:lnSpc>
              <a:spcAft>
                <a:spcPts val="600"/>
              </a:spcAft>
            </a:pPr>
            <a:r>
              <a:rPr lang="en-US" sz="1700" dirty="0">
                <a:latin typeface="Bookman Old Style"/>
              </a:rPr>
              <a:t>The job-related situations are usually identified using the critical incidents job analysis technique. </a:t>
            </a:r>
          </a:p>
        </p:txBody>
      </p:sp>
    </p:spTree>
    <p:extLst>
      <p:ext uri="{BB962C8B-B14F-4D97-AF65-F5344CB8AC3E}">
        <p14:creationId xmlns:p14="http://schemas.microsoft.com/office/powerpoint/2010/main" val="40208905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Картинки по запросу Behavior Description Interviews- "/>
          <p:cNvPicPr>
            <a:picLocks noChangeAspect="1" noChangeArrowheads="1"/>
          </p:cNvPicPr>
          <p:nvPr/>
        </p:nvPicPr>
        <p:blipFill rotWithShape="1">
          <a:blip r:embed="rId2">
            <a:extLst>
              <a:ext uri="{28A0092B-C50C-407E-A947-70E740481C1C}">
                <a14:useLocalDpi xmlns:a14="http://schemas.microsoft.com/office/drawing/2010/main" val="0"/>
              </a:ext>
            </a:extLst>
          </a:blip>
          <a:srcRect l="28182" t="5431" r="-1" b="3659"/>
          <a:stretch/>
        </p:blipFill>
        <p:spPr bwMode="auto">
          <a:xfrm>
            <a:off x="20" y="10"/>
            <a:ext cx="9143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079" name="Rectangle 3078">
            <a:extLst>
              <a:ext uri="{FF2B5EF4-FFF2-40B4-BE49-F238E27FC236}">
                <a16:creationId xmlns:a16="http://schemas.microsoft.com/office/drawing/2014/main" id="{2B1D4F77-A17C-43D7-B7FA-545148E4E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5619048" y="321176"/>
            <a:ext cx="3249230"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Прямоугольник 1"/>
          <p:cNvSpPr/>
          <p:nvPr/>
        </p:nvSpPr>
        <p:spPr>
          <a:xfrm>
            <a:off x="5811967" y="2121763"/>
            <a:ext cx="2823620" cy="3773010"/>
          </a:xfrm>
          <a:prstGeom prst="rect">
            <a:avLst/>
          </a:prstGeom>
        </p:spPr>
        <p:txBody>
          <a:bodyPr vert="horz" lIns="91440" tIns="45720" rIns="91440" bIns="45720" rtlCol="0" anchor="t">
            <a:normAutofit/>
          </a:bodyPr>
          <a:lstStyle/>
          <a:p>
            <a:pPr>
              <a:lnSpc>
                <a:spcPct val="90000"/>
              </a:lnSpc>
              <a:spcAft>
                <a:spcPts val="600"/>
              </a:spcAft>
            </a:pPr>
            <a:r>
              <a:rPr lang="en-US" sz="1600" b="1" i="1" dirty="0">
                <a:effectLst>
                  <a:outerShdw blurRad="38100" dist="38100" dir="2700000" algn="tl">
                    <a:srgbClr val="000000">
                      <a:alpha val="43137"/>
                    </a:srgbClr>
                  </a:outerShdw>
                </a:effectLst>
                <a:latin typeface="Bookman Old Style"/>
              </a:rPr>
              <a:t>Behavior Description Interviews</a:t>
            </a:r>
            <a:r>
              <a:rPr lang="en-US" sz="1600" dirty="0">
                <a:latin typeface="Bookman Old Style"/>
              </a:rPr>
              <a:t>- candidates are asked what actions they have taken in prior job situations that are similar to situations they may encounter on the job. </a:t>
            </a:r>
            <a:endParaRPr lang="en-US" sz="1600">
              <a:latin typeface="Bookman Old Style"/>
              <a:ea typeface="Calibri"/>
              <a:cs typeface="Calibri"/>
            </a:endParaRPr>
          </a:p>
        </p:txBody>
      </p:sp>
    </p:spTree>
    <p:extLst>
      <p:ext uri="{BB962C8B-B14F-4D97-AF65-F5344CB8AC3E}">
        <p14:creationId xmlns:p14="http://schemas.microsoft.com/office/powerpoint/2010/main" val="2168992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Картинки по запросу Comprehensive Structured Interviews"/>
          <p:cNvPicPr>
            <a:picLocks noChangeAspect="1" noChangeArrowheads="1"/>
          </p:cNvPicPr>
          <p:nvPr/>
        </p:nvPicPr>
        <p:blipFill rotWithShape="1">
          <a:blip r:embed="rId2">
            <a:extLst>
              <a:ext uri="{28A0092B-C50C-407E-A947-70E740481C1C}">
                <a14:useLocalDpi xmlns:a14="http://schemas.microsoft.com/office/drawing/2010/main" val="0"/>
              </a:ext>
            </a:extLst>
          </a:blip>
          <a:srcRect l="22562" r="21126"/>
          <a:stretch/>
        </p:blipFill>
        <p:spPr bwMode="auto">
          <a:xfrm>
            <a:off x="20" y="10"/>
            <a:ext cx="7252212" cy="6857990"/>
          </a:xfrm>
          <a:prstGeom prst="rect">
            <a:avLst/>
          </a:prstGeom>
          <a:noFill/>
          <a:extLst>
            <a:ext uri="{909E8E84-426E-40DD-AFC4-6F175D3DCCD1}">
              <a14:hiddenFill xmlns:a14="http://schemas.microsoft.com/office/drawing/2010/main">
                <a:solidFill>
                  <a:srgbClr val="FFFFFF"/>
                </a:solidFill>
              </a14:hiddenFill>
            </a:ext>
          </a:extLst>
        </p:spPr>
      </p:pic>
      <p:sp>
        <p:nvSpPr>
          <p:cNvPr id="4105" name="Rectangle 410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Прямоугольник 1"/>
          <p:cNvSpPr/>
          <p:nvPr/>
        </p:nvSpPr>
        <p:spPr>
          <a:xfrm>
            <a:off x="6098092" y="1896893"/>
            <a:ext cx="2866642" cy="3742762"/>
          </a:xfrm>
          <a:prstGeom prst="rect">
            <a:avLst/>
          </a:prstGeom>
        </p:spPr>
        <p:txBody>
          <a:bodyPr vert="horz" lIns="91440" tIns="45720" rIns="91440" bIns="45720" rtlCol="0" anchor="t">
            <a:normAutofit/>
          </a:bodyPr>
          <a:lstStyle/>
          <a:p>
            <a:pPr>
              <a:lnSpc>
                <a:spcPct val="90000"/>
              </a:lnSpc>
              <a:spcAft>
                <a:spcPts val="600"/>
              </a:spcAft>
            </a:pPr>
            <a:r>
              <a:rPr lang="en-US" sz="1700" b="1" i="1" dirty="0">
                <a:effectLst>
                  <a:outerShdw blurRad="38100" dist="38100" dir="2700000" algn="tl">
                    <a:srgbClr val="000000">
                      <a:alpha val="43137"/>
                    </a:srgbClr>
                  </a:outerShdw>
                </a:effectLst>
                <a:latin typeface="Bookman Old Style"/>
              </a:rPr>
              <a:t>Comprehensive Structured Interviews - </a:t>
            </a:r>
            <a:r>
              <a:rPr lang="en-US" sz="1700" dirty="0">
                <a:latin typeface="Bookman Old Style"/>
              </a:rPr>
              <a:t>candidates are asked questions pertaining to how they would handle job-related situations, job knowledge, worker requirements, and how the candidate would perform various job simulations. </a:t>
            </a:r>
            <a:endParaRPr lang="en-US" sz="1700">
              <a:latin typeface="Bookman Old Style"/>
              <a:ea typeface="Calibri"/>
              <a:cs typeface="Calibri"/>
            </a:endParaRPr>
          </a:p>
        </p:txBody>
      </p:sp>
    </p:spTree>
    <p:extLst>
      <p:ext uri="{BB962C8B-B14F-4D97-AF65-F5344CB8AC3E}">
        <p14:creationId xmlns:p14="http://schemas.microsoft.com/office/powerpoint/2010/main" val="35184897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Картинки по запросу Structured Behavioral Interview-"/>
          <p:cNvPicPr>
            <a:picLocks noChangeAspect="1" noChangeArrowheads="1"/>
          </p:cNvPicPr>
          <p:nvPr/>
        </p:nvPicPr>
        <p:blipFill rotWithShape="1">
          <a:blip r:embed="rId2">
            <a:extLst>
              <a:ext uri="{28A0092B-C50C-407E-A947-70E740481C1C}">
                <a14:useLocalDpi xmlns:a14="http://schemas.microsoft.com/office/drawing/2010/main" val="0"/>
              </a:ext>
            </a:extLst>
          </a:blip>
          <a:srcRect l="33879" r="26730"/>
          <a:stretch/>
        </p:blipFill>
        <p:spPr bwMode="auto">
          <a:xfrm>
            <a:off x="20" y="10"/>
            <a:ext cx="7252212" cy="6857990"/>
          </a:xfrm>
          <a:prstGeom prst="rect">
            <a:avLst/>
          </a:prstGeom>
          <a:noFill/>
          <a:extLst>
            <a:ext uri="{909E8E84-426E-40DD-AFC4-6F175D3DCCD1}">
              <a14:hiddenFill xmlns:a14="http://schemas.microsoft.com/office/drawing/2010/main">
                <a:solidFill>
                  <a:srgbClr val="FFFFFF"/>
                </a:solidFill>
              </a14:hiddenFill>
            </a:ext>
          </a:extLst>
        </p:spPr>
      </p:pic>
      <p:sp>
        <p:nvSpPr>
          <p:cNvPr id="5129" name="Rectangle 512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Прямоугольник 1"/>
          <p:cNvSpPr/>
          <p:nvPr/>
        </p:nvSpPr>
        <p:spPr>
          <a:xfrm>
            <a:off x="6078553" y="1935970"/>
            <a:ext cx="2866642" cy="3742762"/>
          </a:xfrm>
          <a:prstGeom prst="rect">
            <a:avLst/>
          </a:prstGeom>
        </p:spPr>
        <p:txBody>
          <a:bodyPr vert="horz" lIns="91440" tIns="45720" rIns="91440" bIns="45720" rtlCol="0" anchor="t">
            <a:normAutofit/>
          </a:bodyPr>
          <a:lstStyle/>
          <a:p>
            <a:pPr>
              <a:lnSpc>
                <a:spcPct val="90000"/>
              </a:lnSpc>
              <a:spcAft>
                <a:spcPts val="600"/>
              </a:spcAft>
            </a:pPr>
            <a:r>
              <a:rPr lang="en-US" sz="1700" b="1" i="1" dirty="0">
                <a:effectLst>
                  <a:outerShdw blurRad="38100" dist="38100" dir="2700000" algn="tl">
                    <a:srgbClr val="000000">
                      <a:alpha val="43137"/>
                    </a:srgbClr>
                  </a:outerShdw>
                </a:effectLst>
                <a:latin typeface="Bookman Old Style"/>
              </a:rPr>
              <a:t>Structured Behavioral Interview- </a:t>
            </a:r>
            <a:r>
              <a:rPr lang="en-US" sz="1700" dirty="0">
                <a:latin typeface="Bookman Old Style"/>
              </a:rPr>
              <a:t>This technique involves asking all interviewees standardized questions about how they handled past situations that were similar to situations they may encounter on the job. </a:t>
            </a:r>
            <a:endParaRPr lang="ru-RU"/>
          </a:p>
        </p:txBody>
      </p:sp>
    </p:spTree>
    <p:extLst>
      <p:ext uri="{BB962C8B-B14F-4D97-AF65-F5344CB8AC3E}">
        <p14:creationId xmlns:p14="http://schemas.microsoft.com/office/powerpoint/2010/main" val="850282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Прямоугольник 3"/>
          <p:cNvSpPr/>
          <p:nvPr/>
        </p:nvSpPr>
        <p:spPr>
          <a:xfrm>
            <a:off x="358485" y="1122363"/>
            <a:ext cx="3017520" cy="3204134"/>
          </a:xfrm>
          <a:prstGeom prst="rect">
            <a:avLst/>
          </a:prstGeom>
        </p:spPr>
        <p:txBody>
          <a:bodyPr vert="horz" lIns="91440" tIns="45720" rIns="91440" bIns="45720" rtlCol="0" anchor="b">
            <a:normAutofit lnSpcReduction="10000"/>
          </a:bodyPr>
          <a:lstStyle/>
          <a:p>
            <a:pPr>
              <a:lnSpc>
                <a:spcPct val="90000"/>
              </a:lnSpc>
              <a:spcBef>
                <a:spcPct val="0"/>
              </a:spcBef>
              <a:spcAft>
                <a:spcPts val="600"/>
              </a:spcAft>
            </a:pPr>
            <a:r>
              <a:rPr lang="en-US" sz="2900" b="1" kern="1200" dirty="0">
                <a:effectLst>
                  <a:outerShdw blurRad="38100" dist="38100" dir="2700000" algn="tl">
                    <a:srgbClr val="000000">
                      <a:alpha val="43137"/>
                    </a:srgbClr>
                  </a:outerShdw>
                </a:effectLst>
                <a:latin typeface="Bookman Old Style"/>
                <a:ea typeface="+mj-ea"/>
                <a:cs typeface="+mj-cs"/>
              </a:rPr>
              <a:t>Personnel selection </a:t>
            </a:r>
            <a:r>
              <a:rPr lang="en-US" sz="2900" kern="1200" dirty="0">
                <a:latin typeface="Bookman Old Style"/>
                <a:ea typeface="+mj-ea"/>
                <a:cs typeface="+mj-cs"/>
              </a:rPr>
              <a:t>is the methodical process used to hire (or, less commonly, promote) individuals.</a:t>
            </a:r>
            <a:r>
              <a:rPr lang="en-US" sz="2900" dirty="0">
                <a:latin typeface="Bookman Old Style"/>
                <a:ea typeface="+mj-ea"/>
                <a:cs typeface="+mj-cs"/>
              </a:rPr>
              <a:t> </a:t>
            </a:r>
            <a:endParaRPr lang="en-US" sz="2900" kern="1200" dirty="0">
              <a:latin typeface="Bookman Old Style"/>
              <a:ea typeface="+mj-ea"/>
              <a:cs typeface="+mj-cs"/>
            </a:endParaRPr>
          </a:p>
        </p:txBody>
      </p:sp>
      <p:sp>
        <p:nvSpPr>
          <p:cNvPr id="1033" name="Rectangle 103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5" name="Rectangle 103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30175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26" name="Picture 2" descr="Картинки по запросу personnel selection"/>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48456" y="1432968"/>
            <a:ext cx="5134772" cy="3840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1013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Картинки по запросу Oral Interview Boards"/>
          <p:cNvPicPr>
            <a:picLocks noChangeAspect="1" noChangeArrowheads="1"/>
          </p:cNvPicPr>
          <p:nvPr/>
        </p:nvPicPr>
        <p:blipFill rotWithShape="1">
          <a:blip r:embed="rId2">
            <a:extLst>
              <a:ext uri="{28A0092B-C50C-407E-A947-70E740481C1C}">
                <a14:useLocalDpi xmlns:a14="http://schemas.microsoft.com/office/drawing/2010/main" val="0"/>
              </a:ext>
            </a:extLst>
          </a:blip>
          <a:srcRect l="8594" r="12094"/>
          <a:stretch/>
        </p:blipFill>
        <p:spPr bwMode="auto">
          <a:xfrm>
            <a:off x="20" y="10"/>
            <a:ext cx="7252212" cy="6857990"/>
          </a:xfrm>
          <a:prstGeom prst="rect">
            <a:avLst/>
          </a:prstGeom>
          <a:noFill/>
          <a:extLst>
            <a:ext uri="{909E8E84-426E-40DD-AFC4-6F175D3DCCD1}">
              <a14:hiddenFill xmlns:a14="http://schemas.microsoft.com/office/drawing/2010/main">
                <a:solidFill>
                  <a:srgbClr val="FFFFFF"/>
                </a:solidFill>
              </a14:hiddenFill>
            </a:ext>
          </a:extLst>
        </p:spPr>
      </p:pic>
      <p:sp>
        <p:nvSpPr>
          <p:cNvPr id="7177" name="Rectangle 717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Прямоугольник 1"/>
          <p:cNvSpPr/>
          <p:nvPr/>
        </p:nvSpPr>
        <p:spPr>
          <a:xfrm>
            <a:off x="5873399" y="2004355"/>
            <a:ext cx="2866642" cy="3742762"/>
          </a:xfrm>
          <a:prstGeom prst="rect">
            <a:avLst/>
          </a:prstGeom>
        </p:spPr>
        <p:txBody>
          <a:bodyPr vert="horz" lIns="91440" tIns="45720" rIns="91440" bIns="45720" rtlCol="0" anchor="t">
            <a:normAutofit/>
          </a:bodyPr>
          <a:lstStyle/>
          <a:p>
            <a:pPr>
              <a:lnSpc>
                <a:spcPct val="90000"/>
              </a:lnSpc>
              <a:spcAft>
                <a:spcPts val="600"/>
              </a:spcAft>
            </a:pPr>
            <a:r>
              <a:rPr lang="en-US" sz="1700" b="1" i="1" dirty="0">
                <a:effectLst>
                  <a:outerShdw blurRad="38100" dist="38100" dir="2700000" algn="tl">
                    <a:srgbClr val="000000">
                      <a:alpha val="43137"/>
                    </a:srgbClr>
                  </a:outerShdw>
                </a:effectLst>
                <a:latin typeface="Bookman Old Style"/>
              </a:rPr>
              <a:t>Oral Interview Boards - </a:t>
            </a:r>
            <a:r>
              <a:rPr lang="en-US" sz="1700" dirty="0">
                <a:latin typeface="Bookman Old Style"/>
              </a:rPr>
              <a:t>This technique involves asking all interviewees standardized questions about how they handled past situations that were similar to situations they may encounter on the job. </a:t>
            </a:r>
            <a:endParaRPr lang="ru-RU"/>
          </a:p>
        </p:txBody>
      </p:sp>
    </p:spTree>
    <p:extLst>
      <p:ext uri="{BB962C8B-B14F-4D97-AF65-F5344CB8AC3E}">
        <p14:creationId xmlns:p14="http://schemas.microsoft.com/office/powerpoint/2010/main" val="22913880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Таблица 1"/>
          <p:cNvGraphicFramePr>
            <a:graphicFrameLocks noGrp="1"/>
          </p:cNvGraphicFramePr>
          <p:nvPr>
            <p:extLst>
              <p:ext uri="{D42A27DB-BD31-4B8C-83A1-F6EECF244321}">
                <p14:modId xmlns:p14="http://schemas.microsoft.com/office/powerpoint/2010/main" val="916361010"/>
              </p:ext>
            </p:extLst>
          </p:nvPr>
        </p:nvGraphicFramePr>
        <p:xfrm>
          <a:off x="482600" y="785203"/>
          <a:ext cx="8178800" cy="5287596"/>
        </p:xfrm>
        <a:graphic>
          <a:graphicData uri="http://schemas.openxmlformats.org/drawingml/2006/table">
            <a:tbl>
              <a:tblPr firstRow="1" firstCol="1" bandRow="1">
                <a:tableStyleId>{793D81CF-94F2-401A-BA57-92F5A7B2D0C5}</a:tableStyleId>
              </a:tblPr>
              <a:tblGrid>
                <a:gridCol w="3921113">
                  <a:extLst>
                    <a:ext uri="{9D8B030D-6E8A-4147-A177-3AD203B41FA5}">
                      <a16:colId xmlns:a16="http://schemas.microsoft.com/office/drawing/2014/main" val="20000"/>
                    </a:ext>
                  </a:extLst>
                </a:gridCol>
                <a:gridCol w="4257687">
                  <a:extLst>
                    <a:ext uri="{9D8B030D-6E8A-4147-A177-3AD203B41FA5}">
                      <a16:colId xmlns:a16="http://schemas.microsoft.com/office/drawing/2014/main" val="20001"/>
                    </a:ext>
                  </a:extLst>
                </a:gridCol>
              </a:tblGrid>
              <a:tr h="247864">
                <a:tc>
                  <a:txBody>
                    <a:bodyPr/>
                    <a:lstStyle/>
                    <a:p>
                      <a:pPr marL="0" algn="ctr">
                        <a:lnSpc>
                          <a:spcPct val="115000"/>
                        </a:lnSpc>
                        <a:spcAft>
                          <a:spcPts val="0"/>
                        </a:spcAft>
                      </a:pPr>
                      <a:r>
                        <a:rPr lang="en-US" sz="1300">
                          <a:effectLst/>
                        </a:rPr>
                        <a:t>Advantages</a:t>
                      </a:r>
                      <a:endParaRPr lang="ru-RU" sz="1300">
                        <a:solidFill>
                          <a:schemeClr val="tx1"/>
                        </a:solidFill>
                        <a:effectLst/>
                        <a:latin typeface="+mj-lt"/>
                        <a:ea typeface="Calibri"/>
                        <a:cs typeface="Times New Roman"/>
                      </a:endParaRPr>
                    </a:p>
                  </a:txBody>
                  <a:tcPr marL="59750" marR="59750" marT="0" marB="0"/>
                </a:tc>
                <a:tc>
                  <a:txBody>
                    <a:bodyPr/>
                    <a:lstStyle/>
                    <a:p>
                      <a:pPr marL="0" algn="ctr">
                        <a:lnSpc>
                          <a:spcPct val="115000"/>
                        </a:lnSpc>
                        <a:spcAft>
                          <a:spcPts val="0"/>
                        </a:spcAft>
                      </a:pPr>
                      <a:r>
                        <a:rPr lang="en-US" sz="1300">
                          <a:effectLst/>
                        </a:rPr>
                        <a:t>Disadvantages</a:t>
                      </a:r>
                      <a:endParaRPr lang="ru-RU" sz="1300">
                        <a:solidFill>
                          <a:schemeClr val="tx1"/>
                        </a:solidFill>
                        <a:effectLst/>
                        <a:latin typeface="+mj-lt"/>
                        <a:ea typeface="Calibri"/>
                        <a:cs typeface="Times New Roman"/>
                      </a:endParaRPr>
                    </a:p>
                  </a:txBody>
                  <a:tcPr marL="59750" marR="59750" marT="0" marB="0"/>
                </a:tc>
                <a:extLst>
                  <a:ext uri="{0D108BD9-81ED-4DB2-BD59-A6C34878D82A}">
                    <a16:rowId xmlns:a16="http://schemas.microsoft.com/office/drawing/2014/main" val="10000"/>
                  </a:ext>
                </a:extLst>
              </a:tr>
              <a:tr h="718144">
                <a:tc>
                  <a:txBody>
                    <a:bodyPr/>
                    <a:lstStyle/>
                    <a:p>
                      <a:pPr marL="0">
                        <a:lnSpc>
                          <a:spcPct val="115000"/>
                        </a:lnSpc>
                        <a:spcAft>
                          <a:spcPts val="0"/>
                        </a:spcAft>
                      </a:pPr>
                      <a:r>
                        <a:rPr lang="en-US" sz="1300">
                          <a:effectLst/>
                        </a:rPr>
                        <a:t>useful for determining if the applicant has requisite communicative or social skills which may be necessary for the job</a:t>
                      </a:r>
                      <a:endParaRPr lang="ru-RU" sz="1300" b="0">
                        <a:solidFill>
                          <a:schemeClr val="tx1"/>
                        </a:solidFill>
                        <a:effectLst/>
                        <a:latin typeface="+mj-lt"/>
                        <a:ea typeface="Calibri"/>
                        <a:cs typeface="Times New Roman"/>
                      </a:endParaRPr>
                    </a:p>
                  </a:txBody>
                  <a:tcPr marL="59750" marR="59750" marT="0" marB="0"/>
                </a:tc>
                <a:tc>
                  <a:txBody>
                    <a:bodyPr/>
                    <a:lstStyle/>
                    <a:p>
                      <a:pPr marL="0">
                        <a:lnSpc>
                          <a:spcPct val="115000"/>
                        </a:lnSpc>
                        <a:spcAft>
                          <a:spcPts val="0"/>
                        </a:spcAft>
                      </a:pPr>
                      <a:r>
                        <a:rPr lang="en-US" sz="1300">
                          <a:effectLst/>
                        </a:rPr>
                        <a:t>subjective evaluations are made</a:t>
                      </a:r>
                      <a:endParaRPr lang="ru-RU" sz="1300">
                        <a:solidFill>
                          <a:schemeClr val="tx1"/>
                        </a:solidFill>
                        <a:effectLst/>
                        <a:latin typeface="+mj-lt"/>
                        <a:ea typeface="Calibri"/>
                        <a:cs typeface="Times New Roman"/>
                      </a:endParaRPr>
                    </a:p>
                  </a:txBody>
                  <a:tcPr marL="59750" marR="59750" marT="0" marB="0"/>
                </a:tc>
                <a:extLst>
                  <a:ext uri="{0D108BD9-81ED-4DB2-BD59-A6C34878D82A}">
                    <a16:rowId xmlns:a16="http://schemas.microsoft.com/office/drawing/2014/main" val="10001"/>
                  </a:ext>
                </a:extLst>
              </a:tr>
              <a:tr h="718144">
                <a:tc>
                  <a:txBody>
                    <a:bodyPr/>
                    <a:lstStyle/>
                    <a:p>
                      <a:pPr marL="0">
                        <a:lnSpc>
                          <a:spcPct val="115000"/>
                        </a:lnSpc>
                        <a:spcAft>
                          <a:spcPts val="0"/>
                        </a:spcAft>
                      </a:pPr>
                      <a:r>
                        <a:rPr lang="en-US" sz="1300">
                          <a:effectLst/>
                        </a:rPr>
                        <a:t>interviewer can obtain supplementary information</a:t>
                      </a:r>
                      <a:endParaRPr lang="ru-RU" sz="1300" b="0">
                        <a:solidFill>
                          <a:schemeClr val="tx1"/>
                        </a:solidFill>
                        <a:effectLst/>
                        <a:latin typeface="+mj-lt"/>
                        <a:ea typeface="Calibri"/>
                        <a:cs typeface="Times New Roman"/>
                      </a:endParaRPr>
                    </a:p>
                  </a:txBody>
                  <a:tcPr marL="59750" marR="59750" marT="0" marB="0"/>
                </a:tc>
                <a:tc>
                  <a:txBody>
                    <a:bodyPr/>
                    <a:lstStyle/>
                    <a:p>
                      <a:pPr marL="0">
                        <a:lnSpc>
                          <a:spcPct val="115000"/>
                        </a:lnSpc>
                        <a:spcAft>
                          <a:spcPts val="0"/>
                        </a:spcAft>
                      </a:pPr>
                      <a:r>
                        <a:rPr lang="en-US" sz="1300">
                          <a:effectLst/>
                        </a:rPr>
                        <a:t>decisions tend to be made within the first few minutes of the interview with the remainder of the interview used to validate or justify the original decision</a:t>
                      </a:r>
                      <a:endParaRPr lang="ru-RU" sz="1300">
                        <a:solidFill>
                          <a:schemeClr val="tx1"/>
                        </a:solidFill>
                        <a:effectLst/>
                        <a:latin typeface="+mj-lt"/>
                        <a:ea typeface="Calibri"/>
                        <a:cs typeface="Times New Roman"/>
                      </a:endParaRPr>
                    </a:p>
                  </a:txBody>
                  <a:tcPr marL="59750" marR="59750" marT="0" marB="0"/>
                </a:tc>
                <a:extLst>
                  <a:ext uri="{0D108BD9-81ED-4DB2-BD59-A6C34878D82A}">
                    <a16:rowId xmlns:a16="http://schemas.microsoft.com/office/drawing/2014/main" val="10002"/>
                  </a:ext>
                </a:extLst>
              </a:tr>
              <a:tr h="483004">
                <a:tc>
                  <a:txBody>
                    <a:bodyPr/>
                    <a:lstStyle/>
                    <a:p>
                      <a:pPr marL="0">
                        <a:lnSpc>
                          <a:spcPct val="115000"/>
                        </a:lnSpc>
                        <a:spcAft>
                          <a:spcPts val="0"/>
                        </a:spcAft>
                      </a:pPr>
                      <a:r>
                        <a:rPr lang="en-US" sz="1300">
                          <a:effectLst/>
                        </a:rPr>
                        <a:t>used to appraise candidates' verbal fluency</a:t>
                      </a:r>
                      <a:endParaRPr lang="ru-RU" sz="1300" b="0">
                        <a:solidFill>
                          <a:schemeClr val="tx1"/>
                        </a:solidFill>
                        <a:effectLst/>
                        <a:latin typeface="+mj-lt"/>
                        <a:ea typeface="Calibri"/>
                        <a:cs typeface="Times New Roman"/>
                      </a:endParaRPr>
                    </a:p>
                  </a:txBody>
                  <a:tcPr marL="59750" marR="59750" marT="0" marB="0"/>
                </a:tc>
                <a:tc>
                  <a:txBody>
                    <a:bodyPr/>
                    <a:lstStyle/>
                    <a:p>
                      <a:pPr marL="0">
                        <a:lnSpc>
                          <a:spcPct val="115000"/>
                        </a:lnSpc>
                        <a:spcAft>
                          <a:spcPts val="0"/>
                        </a:spcAft>
                      </a:pPr>
                      <a:r>
                        <a:rPr lang="en-US" sz="1300">
                          <a:effectLst/>
                        </a:rPr>
                        <a:t>interviewers form stereotypes concerning the characteristics required for success on the job</a:t>
                      </a:r>
                      <a:endParaRPr lang="ru-RU" sz="1300">
                        <a:solidFill>
                          <a:schemeClr val="tx1"/>
                        </a:solidFill>
                        <a:effectLst/>
                        <a:latin typeface="+mj-lt"/>
                        <a:ea typeface="Calibri"/>
                        <a:cs typeface="Times New Roman"/>
                      </a:endParaRPr>
                    </a:p>
                  </a:txBody>
                  <a:tcPr marL="59750" marR="59750" marT="0" marB="0"/>
                </a:tc>
                <a:extLst>
                  <a:ext uri="{0D108BD9-81ED-4DB2-BD59-A6C34878D82A}">
                    <a16:rowId xmlns:a16="http://schemas.microsoft.com/office/drawing/2014/main" val="10003"/>
                  </a:ext>
                </a:extLst>
              </a:tr>
              <a:tr h="718144">
                <a:tc>
                  <a:txBody>
                    <a:bodyPr/>
                    <a:lstStyle/>
                    <a:p>
                      <a:pPr marL="0">
                        <a:lnSpc>
                          <a:spcPct val="115000"/>
                        </a:lnSpc>
                        <a:spcAft>
                          <a:spcPts val="0"/>
                        </a:spcAft>
                      </a:pPr>
                      <a:r>
                        <a:rPr lang="en-US" sz="1300">
                          <a:effectLst/>
                        </a:rPr>
                        <a:t>can assess the applicant's job knowledge</a:t>
                      </a:r>
                      <a:endParaRPr lang="ru-RU" sz="1300" b="0">
                        <a:solidFill>
                          <a:schemeClr val="tx1"/>
                        </a:solidFill>
                        <a:effectLst/>
                        <a:latin typeface="+mj-lt"/>
                        <a:ea typeface="Calibri"/>
                        <a:cs typeface="Times New Roman"/>
                      </a:endParaRPr>
                    </a:p>
                  </a:txBody>
                  <a:tcPr marL="59750" marR="59750" marT="0" marB="0"/>
                </a:tc>
                <a:tc>
                  <a:txBody>
                    <a:bodyPr/>
                    <a:lstStyle/>
                    <a:p>
                      <a:pPr marL="0">
                        <a:lnSpc>
                          <a:spcPct val="115000"/>
                        </a:lnSpc>
                        <a:spcAft>
                          <a:spcPts val="0"/>
                        </a:spcAft>
                      </a:pPr>
                      <a:r>
                        <a:rPr lang="en-US" sz="1300">
                          <a:effectLst/>
                        </a:rPr>
                        <a:t>research has shown disproportionate rates of selection between minority and non-minority members using interviews</a:t>
                      </a:r>
                      <a:endParaRPr lang="ru-RU" sz="1300">
                        <a:solidFill>
                          <a:schemeClr val="tx1"/>
                        </a:solidFill>
                        <a:effectLst/>
                        <a:latin typeface="+mj-lt"/>
                        <a:ea typeface="Calibri"/>
                        <a:cs typeface="Times New Roman"/>
                      </a:endParaRPr>
                    </a:p>
                  </a:txBody>
                  <a:tcPr marL="59750" marR="59750" marT="0" marB="0"/>
                </a:tc>
                <a:extLst>
                  <a:ext uri="{0D108BD9-81ED-4DB2-BD59-A6C34878D82A}">
                    <a16:rowId xmlns:a16="http://schemas.microsoft.com/office/drawing/2014/main" val="10004"/>
                  </a:ext>
                </a:extLst>
              </a:tr>
              <a:tr h="483004">
                <a:tc>
                  <a:txBody>
                    <a:bodyPr/>
                    <a:lstStyle/>
                    <a:p>
                      <a:pPr marL="0">
                        <a:lnSpc>
                          <a:spcPct val="115000"/>
                        </a:lnSpc>
                        <a:spcAft>
                          <a:spcPts val="0"/>
                        </a:spcAft>
                      </a:pPr>
                      <a:r>
                        <a:rPr lang="en-US" sz="1300">
                          <a:effectLst/>
                        </a:rPr>
                        <a:t>can be used for selection among equally qualified applicants</a:t>
                      </a:r>
                      <a:endParaRPr lang="ru-RU" sz="1300" b="0">
                        <a:solidFill>
                          <a:schemeClr val="tx1"/>
                        </a:solidFill>
                        <a:effectLst/>
                        <a:latin typeface="+mj-lt"/>
                        <a:ea typeface="Calibri"/>
                        <a:cs typeface="Times New Roman"/>
                      </a:endParaRPr>
                    </a:p>
                  </a:txBody>
                  <a:tcPr marL="59750" marR="59750" marT="0" marB="0"/>
                </a:tc>
                <a:tc>
                  <a:txBody>
                    <a:bodyPr/>
                    <a:lstStyle/>
                    <a:p>
                      <a:pPr marL="0">
                        <a:lnSpc>
                          <a:spcPct val="115000"/>
                        </a:lnSpc>
                        <a:spcAft>
                          <a:spcPts val="0"/>
                        </a:spcAft>
                      </a:pPr>
                      <a:r>
                        <a:rPr lang="en-US" sz="1300">
                          <a:effectLst/>
                        </a:rPr>
                        <a:t>negative information seems to be given more weight</a:t>
                      </a:r>
                      <a:endParaRPr lang="ru-RU" sz="1300">
                        <a:solidFill>
                          <a:schemeClr val="tx1"/>
                        </a:solidFill>
                        <a:effectLst/>
                        <a:latin typeface="+mj-lt"/>
                        <a:ea typeface="Calibri"/>
                        <a:cs typeface="Times New Roman"/>
                      </a:endParaRPr>
                    </a:p>
                  </a:txBody>
                  <a:tcPr marL="59750" marR="59750" marT="0" marB="0"/>
                </a:tc>
                <a:extLst>
                  <a:ext uri="{0D108BD9-81ED-4DB2-BD59-A6C34878D82A}">
                    <a16:rowId xmlns:a16="http://schemas.microsoft.com/office/drawing/2014/main" val="10005"/>
                  </a:ext>
                </a:extLst>
              </a:tr>
              <a:tr h="718144">
                <a:tc>
                  <a:txBody>
                    <a:bodyPr/>
                    <a:lstStyle/>
                    <a:p>
                      <a:pPr marL="0">
                        <a:lnSpc>
                          <a:spcPct val="115000"/>
                        </a:lnSpc>
                        <a:spcAft>
                          <a:spcPts val="0"/>
                        </a:spcAft>
                      </a:pPr>
                      <a:r>
                        <a:rPr lang="en-US" sz="1300">
                          <a:effectLst/>
                        </a:rPr>
                        <a:t>enables the supervisor and/or co-workers to determine if there is compatibility between the applicant and the employees</a:t>
                      </a:r>
                      <a:endParaRPr lang="ru-RU" sz="1300" b="0">
                        <a:solidFill>
                          <a:schemeClr val="tx1"/>
                        </a:solidFill>
                        <a:effectLst/>
                        <a:latin typeface="+mj-lt"/>
                        <a:ea typeface="Calibri"/>
                        <a:cs typeface="Times New Roman"/>
                      </a:endParaRPr>
                    </a:p>
                  </a:txBody>
                  <a:tcPr marL="59750" marR="59750" marT="0" marB="0"/>
                </a:tc>
                <a:tc>
                  <a:txBody>
                    <a:bodyPr/>
                    <a:lstStyle/>
                    <a:p>
                      <a:pPr marL="0">
                        <a:lnSpc>
                          <a:spcPct val="115000"/>
                        </a:lnSpc>
                        <a:spcAft>
                          <a:spcPts val="0"/>
                        </a:spcAft>
                      </a:pPr>
                      <a:r>
                        <a:rPr lang="en-US" sz="1300">
                          <a:effectLst/>
                        </a:rPr>
                        <a:t>not much evidence of validity of the selection procedure</a:t>
                      </a:r>
                      <a:endParaRPr lang="ru-RU" sz="1300">
                        <a:solidFill>
                          <a:schemeClr val="tx1"/>
                        </a:solidFill>
                        <a:effectLst/>
                        <a:latin typeface="+mj-lt"/>
                        <a:ea typeface="Calibri"/>
                        <a:cs typeface="Times New Roman"/>
                      </a:endParaRPr>
                    </a:p>
                  </a:txBody>
                  <a:tcPr marL="59750" marR="59750" marT="0" marB="0"/>
                </a:tc>
                <a:extLst>
                  <a:ext uri="{0D108BD9-81ED-4DB2-BD59-A6C34878D82A}">
                    <a16:rowId xmlns:a16="http://schemas.microsoft.com/office/drawing/2014/main" val="10006"/>
                  </a:ext>
                </a:extLst>
              </a:tr>
              <a:tr h="718144">
                <a:tc>
                  <a:txBody>
                    <a:bodyPr/>
                    <a:lstStyle/>
                    <a:p>
                      <a:pPr marL="0">
                        <a:lnSpc>
                          <a:spcPct val="115000"/>
                        </a:lnSpc>
                        <a:spcAft>
                          <a:spcPts val="0"/>
                        </a:spcAft>
                      </a:pPr>
                      <a:r>
                        <a:rPr lang="en-US" sz="1300">
                          <a:effectLst/>
                        </a:rPr>
                        <a:t>allows the applicant to ask questions that may reveal additional information useful for making a selection decision</a:t>
                      </a:r>
                      <a:endParaRPr lang="ru-RU" sz="1300" b="0">
                        <a:solidFill>
                          <a:schemeClr val="tx1"/>
                        </a:solidFill>
                        <a:effectLst/>
                        <a:latin typeface="+mj-lt"/>
                        <a:ea typeface="Calibri"/>
                        <a:cs typeface="Times New Roman"/>
                      </a:endParaRPr>
                    </a:p>
                  </a:txBody>
                  <a:tcPr marL="59750" marR="59750" marT="0" marB="0"/>
                </a:tc>
                <a:tc rowSpan="2">
                  <a:txBody>
                    <a:bodyPr/>
                    <a:lstStyle/>
                    <a:p>
                      <a:pPr marL="0">
                        <a:lnSpc>
                          <a:spcPct val="115000"/>
                        </a:lnSpc>
                        <a:spcAft>
                          <a:spcPts val="0"/>
                        </a:spcAft>
                      </a:pPr>
                      <a:r>
                        <a:rPr lang="en-US" sz="1300">
                          <a:effectLst/>
                        </a:rPr>
                        <a:t>not as reliable as tests</a:t>
                      </a:r>
                      <a:endParaRPr lang="ru-RU" sz="1300">
                        <a:solidFill>
                          <a:schemeClr val="tx1"/>
                        </a:solidFill>
                        <a:effectLst/>
                        <a:latin typeface="+mj-lt"/>
                        <a:ea typeface="Calibri"/>
                        <a:cs typeface="Times New Roman"/>
                      </a:endParaRPr>
                    </a:p>
                  </a:txBody>
                  <a:tcPr marL="59750" marR="59750" marT="0" marB="0"/>
                </a:tc>
                <a:extLst>
                  <a:ext uri="{0D108BD9-81ED-4DB2-BD59-A6C34878D82A}">
                    <a16:rowId xmlns:a16="http://schemas.microsoft.com/office/drawing/2014/main" val="10007"/>
                  </a:ext>
                </a:extLst>
              </a:tr>
              <a:tr h="483004">
                <a:tc>
                  <a:txBody>
                    <a:bodyPr/>
                    <a:lstStyle/>
                    <a:p>
                      <a:pPr marL="0">
                        <a:lnSpc>
                          <a:spcPct val="115000"/>
                        </a:lnSpc>
                        <a:spcAft>
                          <a:spcPts val="0"/>
                        </a:spcAft>
                      </a:pPr>
                      <a:r>
                        <a:rPr lang="en-US" sz="1300">
                          <a:effectLst/>
                        </a:rPr>
                        <a:t>the interview may be modified as needed to gather important information</a:t>
                      </a:r>
                      <a:endParaRPr lang="ru-RU" sz="1300" b="0">
                        <a:solidFill>
                          <a:schemeClr val="tx1"/>
                        </a:solidFill>
                        <a:effectLst/>
                        <a:latin typeface="+mj-lt"/>
                        <a:ea typeface="Calibri"/>
                        <a:cs typeface="Times New Roman"/>
                      </a:endParaRPr>
                    </a:p>
                  </a:txBody>
                  <a:tcPr marL="59750" marR="59750" marT="0" marB="0"/>
                </a:tc>
                <a:tc vMerge="1">
                  <a:txBody>
                    <a:bodyPr/>
                    <a:lstStyle/>
                    <a:p>
                      <a:endParaRPr lang="ru-RU"/>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0831457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293D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3" name="Rectangle 615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Картинки по запросу Oral Interview Boards"/>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86466" y="643467"/>
            <a:ext cx="5571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65827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9" name="Rectangle 8198">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99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201" name="Freeform: Shape 8200">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954691"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194" name="Picture 2" descr="Похожее изображение"/>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2600" y="783911"/>
            <a:ext cx="5285942" cy="5285942"/>
          </a:xfrm>
          <a:prstGeom prst="rect">
            <a:avLst/>
          </a:prstGeom>
          <a:noFill/>
          <a:extLst>
            <a:ext uri="{909E8E84-426E-40DD-AFC4-6F175D3DCCD1}">
              <a14:hiddenFill xmlns:a14="http://schemas.microsoft.com/office/drawing/2010/main">
                <a:solidFill>
                  <a:srgbClr val="FFFFFF"/>
                </a:solidFill>
              </a14:hiddenFill>
            </a:ext>
          </a:extLst>
        </p:spPr>
      </p:pic>
      <p:grpSp>
        <p:nvGrpSpPr>
          <p:cNvPr id="8203" name="Group 8202">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70420" y="1075188"/>
            <a:ext cx="1171701" cy="1172973"/>
            <a:chOff x="9160561" y="1075188"/>
            <a:chExt cx="1562267" cy="1172973"/>
          </a:xfrm>
        </p:grpSpPr>
        <p:sp>
          <p:nvSpPr>
            <p:cNvPr id="8204"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8205"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482876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BA77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Рисунок 1">
            <a:extLst>
              <a:ext uri="{FF2B5EF4-FFF2-40B4-BE49-F238E27FC236}">
                <a16:creationId xmlns:a16="http://schemas.microsoft.com/office/drawing/2014/main" id="{0B801D03-28B5-4972-A9B6-FAA8B5E3EC62}"/>
              </a:ext>
            </a:extLst>
          </p:cNvPr>
          <p:cNvPicPr>
            <a:picLocks noChangeAspect="1"/>
          </p:cNvPicPr>
          <p:nvPr/>
        </p:nvPicPr>
        <p:blipFill>
          <a:blip r:embed="rId2"/>
          <a:stretch>
            <a:fillRect/>
          </a:stretch>
        </p:blipFill>
        <p:spPr>
          <a:xfrm>
            <a:off x="1000803" y="643467"/>
            <a:ext cx="7142392" cy="5571066"/>
          </a:xfrm>
          <a:prstGeom prst="rect">
            <a:avLst/>
          </a:prstGeom>
        </p:spPr>
      </p:pic>
    </p:spTree>
    <p:extLst>
      <p:ext uri="{BB962C8B-B14F-4D97-AF65-F5344CB8AC3E}">
        <p14:creationId xmlns:p14="http://schemas.microsoft.com/office/powerpoint/2010/main" val="39719336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D99D2C73-08B0-4F6B-A8E9-4651E6BDBE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968DB88C-7EF2-487C-85D1-848F61F13E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3">
            <a:extLst>
              <a:ext uri="{FF2B5EF4-FFF2-40B4-BE49-F238E27FC236}">
                <a16:creationId xmlns:a16="http://schemas.microsoft.com/office/drawing/2014/main" id="{E79809DA-5A0B-4736-8AA0-BEE55DE41FCC}"/>
              </a:ext>
            </a:extLst>
          </p:cNvPr>
          <p:cNvPicPr>
            <a:picLocks noChangeAspect="1"/>
          </p:cNvPicPr>
          <p:nvPr/>
        </p:nvPicPr>
        <p:blipFill rotWithShape="1">
          <a:blip r:embed="rId2"/>
          <a:srcRect t="3590" r="2" b="5153"/>
          <a:stretch/>
        </p:blipFill>
        <p:spPr>
          <a:xfrm>
            <a:off x="482600" y="643467"/>
            <a:ext cx="4029074" cy="5571066"/>
          </a:xfrm>
          <a:prstGeom prst="rect">
            <a:avLst/>
          </a:prstGeom>
        </p:spPr>
      </p:pic>
      <p:pic>
        <p:nvPicPr>
          <p:cNvPr id="2" name="Рисунок 1">
            <a:extLst>
              <a:ext uri="{FF2B5EF4-FFF2-40B4-BE49-F238E27FC236}">
                <a16:creationId xmlns:a16="http://schemas.microsoft.com/office/drawing/2014/main" id="{6BDEFCE3-FF78-4A25-BA12-44763A67D2C1}"/>
              </a:ext>
            </a:extLst>
          </p:cNvPr>
          <p:cNvPicPr>
            <a:picLocks noChangeAspect="1"/>
          </p:cNvPicPr>
          <p:nvPr/>
        </p:nvPicPr>
        <p:blipFill rotWithShape="1">
          <a:blip r:embed="rId3"/>
          <a:srcRect r="2" b="1138"/>
          <a:stretch/>
        </p:blipFill>
        <p:spPr>
          <a:xfrm>
            <a:off x="4632324" y="643467"/>
            <a:ext cx="4029075" cy="5571066"/>
          </a:xfrm>
          <a:prstGeom prst="rect">
            <a:avLst/>
          </a:prstGeom>
        </p:spPr>
      </p:pic>
    </p:spTree>
    <p:extLst>
      <p:ext uri="{BB962C8B-B14F-4D97-AF65-F5344CB8AC3E}">
        <p14:creationId xmlns:p14="http://schemas.microsoft.com/office/powerpoint/2010/main" val="42850674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746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Рисунок 1">
            <a:extLst>
              <a:ext uri="{FF2B5EF4-FFF2-40B4-BE49-F238E27FC236}">
                <a16:creationId xmlns:a16="http://schemas.microsoft.com/office/drawing/2014/main" id="{ED56B565-F6FB-4FDE-838A-D0DA52F4551A}"/>
              </a:ext>
            </a:extLst>
          </p:cNvPr>
          <p:cNvPicPr>
            <a:picLocks noChangeAspect="1"/>
          </p:cNvPicPr>
          <p:nvPr/>
        </p:nvPicPr>
        <p:blipFill>
          <a:blip r:embed="rId2"/>
          <a:stretch>
            <a:fillRect/>
          </a:stretch>
        </p:blipFill>
        <p:spPr>
          <a:xfrm>
            <a:off x="2921571" y="643467"/>
            <a:ext cx="3300856" cy="5571066"/>
          </a:xfrm>
          <a:prstGeom prst="rect">
            <a:avLst/>
          </a:prstGeom>
        </p:spPr>
      </p:pic>
    </p:spTree>
    <p:extLst>
      <p:ext uri="{BB962C8B-B14F-4D97-AF65-F5344CB8AC3E}">
        <p14:creationId xmlns:p14="http://schemas.microsoft.com/office/powerpoint/2010/main" val="33210601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Рисунок 1">
            <a:extLst>
              <a:ext uri="{FF2B5EF4-FFF2-40B4-BE49-F238E27FC236}">
                <a16:creationId xmlns:a16="http://schemas.microsoft.com/office/drawing/2014/main" id="{495A7F14-C0E3-4E8F-A540-57A377251BC9}"/>
              </a:ext>
            </a:extLst>
          </p:cNvPr>
          <p:cNvPicPr>
            <a:picLocks noChangeAspect="1"/>
          </p:cNvPicPr>
          <p:nvPr/>
        </p:nvPicPr>
        <p:blipFill>
          <a:blip r:embed="rId2"/>
          <a:stretch>
            <a:fillRect/>
          </a:stretch>
        </p:blipFill>
        <p:spPr>
          <a:xfrm>
            <a:off x="1856105" y="643467"/>
            <a:ext cx="5431789" cy="5571066"/>
          </a:xfrm>
          <a:prstGeom prst="rect">
            <a:avLst/>
          </a:prstGeom>
        </p:spPr>
      </p:pic>
    </p:spTree>
    <p:extLst>
      <p:ext uri="{BB962C8B-B14F-4D97-AF65-F5344CB8AC3E}">
        <p14:creationId xmlns:p14="http://schemas.microsoft.com/office/powerpoint/2010/main" val="23142964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4A6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Рисунок 2">
            <a:extLst>
              <a:ext uri="{FF2B5EF4-FFF2-40B4-BE49-F238E27FC236}">
                <a16:creationId xmlns:a16="http://schemas.microsoft.com/office/drawing/2014/main" id="{ADCCCA84-0D43-634B-CAE2-B1A700C9E260}"/>
              </a:ext>
            </a:extLst>
          </p:cNvPr>
          <p:cNvPicPr>
            <a:picLocks noChangeAspect="1"/>
          </p:cNvPicPr>
          <p:nvPr/>
        </p:nvPicPr>
        <p:blipFill>
          <a:blip r:embed="rId2"/>
          <a:stretch>
            <a:fillRect/>
          </a:stretch>
        </p:blipFill>
        <p:spPr>
          <a:xfrm>
            <a:off x="857955" y="643467"/>
            <a:ext cx="7428088" cy="5571066"/>
          </a:xfrm>
          <a:prstGeom prst="rect">
            <a:avLst/>
          </a:prstGeom>
        </p:spPr>
      </p:pic>
    </p:spTree>
    <p:extLst>
      <p:ext uri="{BB962C8B-B14F-4D97-AF65-F5344CB8AC3E}">
        <p14:creationId xmlns:p14="http://schemas.microsoft.com/office/powerpoint/2010/main" val="20206140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8" name="Rectangle 1024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0" name="Freeform: Shape 10249">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95055"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Прямоугольник 1"/>
          <p:cNvSpPr/>
          <p:nvPr/>
        </p:nvSpPr>
        <p:spPr>
          <a:xfrm>
            <a:off x="243314" y="1059593"/>
            <a:ext cx="3886988" cy="2144784"/>
          </a:xfrm>
          <a:prstGeom prst="rect">
            <a:avLst/>
          </a:prstGeom>
        </p:spPr>
        <p:txBody>
          <a:bodyPr vert="horz" lIns="91440" tIns="45720" rIns="91440" bIns="45720" rtlCol="0" anchor="b">
            <a:normAutofit/>
          </a:bodyPr>
          <a:lstStyle/>
          <a:p>
            <a:pPr marL="685800" indent="-685800">
              <a:lnSpc>
                <a:spcPct val="90000"/>
              </a:lnSpc>
              <a:spcBef>
                <a:spcPct val="0"/>
              </a:spcBef>
              <a:spcAft>
                <a:spcPts val="600"/>
              </a:spcAft>
            </a:pPr>
            <a:r>
              <a:rPr lang="en-US" sz="3800" b="1" kern="1200" dirty="0">
                <a:solidFill>
                  <a:schemeClr val="bg1"/>
                </a:solidFill>
                <a:effectLst>
                  <a:outerShdw blurRad="38100" dist="38100" dir="2700000" algn="tl">
                    <a:srgbClr val="000000">
                      <a:alpha val="43137"/>
                    </a:srgbClr>
                  </a:outerShdw>
                </a:effectLst>
                <a:latin typeface="Bookman Old Style"/>
                <a:ea typeface="+mj-ea"/>
                <a:cs typeface="+mj-cs"/>
              </a:rPr>
              <a:t>PERSONALITY</a:t>
            </a:r>
            <a:r>
              <a:rPr lang="en-US" sz="4000" b="1" kern="1200" dirty="0">
                <a:solidFill>
                  <a:schemeClr val="bg1"/>
                </a:solidFill>
                <a:effectLst>
                  <a:outerShdw blurRad="38100" dist="38100" dir="2700000" algn="tl">
                    <a:srgbClr val="000000">
                      <a:alpha val="43137"/>
                    </a:srgbClr>
                  </a:outerShdw>
                </a:effectLst>
                <a:latin typeface="Bookman Old Style"/>
                <a:ea typeface="+mj-ea"/>
                <a:cs typeface="+mj-cs"/>
              </a:rPr>
              <a:t> TESTS</a:t>
            </a:r>
            <a:r>
              <a:rPr lang="en-US" sz="4000" b="1" dirty="0">
                <a:solidFill>
                  <a:schemeClr val="bg1"/>
                </a:solidFill>
                <a:effectLst>
                  <a:outerShdw blurRad="38100" dist="38100" dir="2700000" algn="tl">
                    <a:srgbClr val="000000">
                      <a:alpha val="43137"/>
                    </a:srgbClr>
                  </a:outerShdw>
                </a:effectLst>
                <a:latin typeface="Bookman Old Style"/>
                <a:ea typeface="+mj-ea"/>
                <a:cs typeface="+mj-cs"/>
              </a:rPr>
              <a:t> </a:t>
            </a:r>
            <a:endParaRPr lang="en-US" sz="4000" kern="1200">
              <a:solidFill>
                <a:schemeClr val="bg1"/>
              </a:solidFill>
              <a:effectLst>
                <a:outerShdw blurRad="38100" dist="38100" dir="2700000" algn="tl">
                  <a:srgbClr val="000000">
                    <a:alpha val="43137"/>
                  </a:srgbClr>
                </a:outerShdw>
              </a:effectLst>
              <a:latin typeface="Bookman Old Style"/>
              <a:ea typeface="+mj-ea"/>
              <a:cs typeface="+mj-cs"/>
            </a:endParaRPr>
          </a:p>
        </p:txBody>
      </p:sp>
      <p:grpSp>
        <p:nvGrpSpPr>
          <p:cNvPr id="10252" name="Group 10251">
            <a:extLst>
              <a:ext uri="{FF2B5EF4-FFF2-40B4-BE49-F238E27FC236}">
                <a16:creationId xmlns:a16="http://schemas.microsoft.com/office/drawing/2014/main" id="{C9888C69-11CC-40BA-BABF-F9B7E11C91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0060" y="640080"/>
            <a:ext cx="846286" cy="847206"/>
            <a:chOff x="5307830" y="325570"/>
            <a:chExt cx="1128382" cy="847206"/>
          </a:xfrm>
        </p:grpSpPr>
        <p:sp>
          <p:nvSpPr>
            <p:cNvPr id="10253" name="Freeform 5">
              <a:extLst>
                <a:ext uri="{FF2B5EF4-FFF2-40B4-BE49-F238E27FC236}">
                  <a16:creationId xmlns:a16="http://schemas.microsoft.com/office/drawing/2014/main" id="{737D08C8-52AD-4B7E-A217-E28E1AF008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0254" name="Freeform 5">
              <a:extLst>
                <a:ext uri="{FF2B5EF4-FFF2-40B4-BE49-F238E27FC236}">
                  <a16:creationId xmlns:a16="http://schemas.microsoft.com/office/drawing/2014/main" id="{0ED11528-93DA-433F-9B3C-21106EFD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Прямоугольник 2"/>
          <p:cNvSpPr/>
          <p:nvPr/>
        </p:nvSpPr>
        <p:spPr>
          <a:xfrm>
            <a:off x="477775" y="3722076"/>
            <a:ext cx="3056291" cy="2741213"/>
          </a:xfrm>
          <a:prstGeom prst="rect">
            <a:avLst/>
          </a:prstGeom>
        </p:spPr>
        <p:txBody>
          <a:bodyPr vert="horz" lIns="91440" tIns="45720" rIns="91440" bIns="45720" rtlCol="0" anchor="t">
            <a:normAutofit/>
          </a:bodyPr>
          <a:lstStyle/>
          <a:p>
            <a:pPr>
              <a:lnSpc>
                <a:spcPct val="90000"/>
              </a:lnSpc>
              <a:spcAft>
                <a:spcPts val="600"/>
              </a:spcAft>
            </a:pPr>
            <a:r>
              <a:rPr lang="en-US" sz="1700" b="1" i="1" dirty="0">
                <a:solidFill>
                  <a:schemeClr val="bg1"/>
                </a:solidFill>
                <a:latin typeface="Bookman Old Style"/>
              </a:rPr>
              <a:t>Personal Attribute Inventory </a:t>
            </a:r>
            <a:r>
              <a:rPr lang="en-US" sz="1700" dirty="0">
                <a:solidFill>
                  <a:schemeClr val="bg1"/>
                </a:solidFill>
                <a:latin typeface="Bookman Old Style"/>
              </a:rPr>
              <a:t>- a set of tests and tasks for identifying the type of temperament and key character traits</a:t>
            </a:r>
            <a:endParaRPr lang="ru-RU">
              <a:solidFill>
                <a:schemeClr val="bg1"/>
              </a:solidFill>
              <a:latin typeface="Bookman Old Style"/>
            </a:endParaRPr>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82892" y="2404016"/>
            <a:ext cx="3788490" cy="204951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AutoShape 2" descr="Картинки по запросу tes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1913898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Рисунок 3" descr="Изображение выглядит как текст, игрушка, векторная графика&#10;&#10;Автоматически созданное описание">
            <a:extLst>
              <a:ext uri="{FF2B5EF4-FFF2-40B4-BE49-F238E27FC236}">
                <a16:creationId xmlns:a16="http://schemas.microsoft.com/office/drawing/2014/main" id="{3CEF35C8-7A00-5EE2-99E1-613D1EC31833}"/>
              </a:ext>
            </a:extLst>
          </p:cNvPr>
          <p:cNvPicPr>
            <a:picLocks noChangeAspect="1"/>
          </p:cNvPicPr>
          <p:nvPr/>
        </p:nvPicPr>
        <p:blipFill rotWithShape="1">
          <a:blip r:embed="rId2"/>
          <a:srcRect l="6454" r="29986" b="9090"/>
          <a:stretch/>
        </p:blipFill>
        <p:spPr>
          <a:xfrm>
            <a:off x="2642616" y="10"/>
            <a:ext cx="6501384" cy="6857990"/>
          </a:xfrm>
          <a:prstGeom prst="rect">
            <a:avLst/>
          </a:prstGeom>
        </p:spPr>
      </p:pic>
      <p:sp>
        <p:nvSpPr>
          <p:cNvPr id="10" name="Rectangle 9">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7775" y="674370"/>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2443480"/>
            <a:ext cx="2475738"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Прямоугольник 1"/>
          <p:cNvSpPr/>
          <p:nvPr/>
        </p:nvSpPr>
        <p:spPr>
          <a:xfrm>
            <a:off x="278320" y="2718054"/>
            <a:ext cx="4630718" cy="3207258"/>
          </a:xfrm>
          <a:prstGeom prst="rect">
            <a:avLst/>
          </a:prstGeom>
        </p:spPr>
        <p:txBody>
          <a:bodyPr vert="horz" lIns="91440" tIns="45720" rIns="91440" bIns="45720" rtlCol="0" anchor="t">
            <a:normAutofit/>
          </a:bodyPr>
          <a:lstStyle/>
          <a:p>
            <a:pPr>
              <a:lnSpc>
                <a:spcPct val="90000"/>
              </a:lnSpc>
              <a:spcAft>
                <a:spcPts val="600"/>
              </a:spcAft>
            </a:pPr>
            <a:r>
              <a:rPr lang="en-US" sz="2500" dirty="0">
                <a:latin typeface="Bookman Old Style"/>
              </a:rPr>
              <a:t>The </a:t>
            </a:r>
            <a:r>
              <a:rPr lang="en-US" sz="2500" b="1" dirty="0">
                <a:effectLst>
                  <a:outerShdw blurRad="38100" dist="38100" dir="2700000" algn="tl">
                    <a:srgbClr val="000000">
                      <a:alpha val="43137"/>
                    </a:srgbClr>
                  </a:outerShdw>
                </a:effectLst>
                <a:latin typeface="Bookman Old Style"/>
              </a:rPr>
              <a:t>goal of personnel selection</a:t>
            </a:r>
            <a:r>
              <a:rPr lang="en-US" sz="2500" dirty="0">
                <a:latin typeface="Bookman Old Style"/>
              </a:rPr>
              <a:t>, as all business processes, is to ensure an adequate return on investment. </a:t>
            </a:r>
            <a:endParaRPr lang="ru-RU"/>
          </a:p>
        </p:txBody>
      </p:sp>
    </p:spTree>
    <p:extLst>
      <p:ext uri="{BB962C8B-B14F-4D97-AF65-F5344CB8AC3E}">
        <p14:creationId xmlns:p14="http://schemas.microsoft.com/office/powerpoint/2010/main" val="7806995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8537B233-9CDD-4A90-AABB-A8963DEE4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Прямоугольник 1"/>
          <p:cNvSpPr/>
          <p:nvPr/>
        </p:nvSpPr>
        <p:spPr>
          <a:xfrm>
            <a:off x="6154127" y="1941919"/>
            <a:ext cx="2745737" cy="297587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400" b="1" i="1" kern="1200" dirty="0">
                <a:latin typeface="Bookman Old Style"/>
                <a:ea typeface="+mj-ea"/>
                <a:cs typeface="+mj-cs"/>
              </a:rPr>
              <a:t>Personality Adjective Checklist</a:t>
            </a:r>
            <a:r>
              <a:rPr lang="en-US" sz="2400" kern="1200" dirty="0">
                <a:latin typeface="Bookman Old Style"/>
                <a:ea typeface="+mj-ea"/>
                <a:cs typeface="+mj-cs"/>
              </a:rPr>
              <a:t>- a comprehensive, objective measure of eight personality styles.</a:t>
            </a:r>
            <a:r>
              <a:rPr lang="en-US" sz="2400" dirty="0">
                <a:latin typeface="Bookman Old Style"/>
                <a:ea typeface="+mj-ea"/>
                <a:cs typeface="+mj-cs"/>
              </a:rPr>
              <a:t> </a:t>
            </a:r>
            <a:endParaRPr lang="en-US" sz="2400" kern="1200" dirty="0">
              <a:latin typeface="Bookman Old Style"/>
              <a:ea typeface="+mj-ea"/>
              <a:cs typeface="+mj-cs"/>
            </a:endParaRPr>
          </a:p>
        </p:txBody>
      </p:sp>
      <p:pic>
        <p:nvPicPr>
          <p:cNvPr id="11266" name="Picture 2" descr="Картинки по запросу Personality Adjective Checklist-"/>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9250" l="0" r="100000">
                        <a14:foregroundMark x1="26250" y1="30250" x2="26250" y2="30250"/>
                        <a14:foregroundMark x1="44250" y1="21000" x2="44250" y2="21000"/>
                        <a14:foregroundMark x1="31750" y1="8250" x2="31750" y2="8250"/>
                        <a14:foregroundMark x1="12750" y1="21750" x2="12750" y2="21750"/>
                        <a14:foregroundMark x1="57250" y1="12250" x2="57250" y2="12250"/>
                        <a14:foregroundMark x1="57250" y1="12250" x2="57250" y2="12250"/>
                        <a14:foregroundMark x1="57250" y1="12250" x2="57250" y2="12250"/>
                        <a14:foregroundMark x1="66250" y1="40250" x2="66250" y2="40250"/>
                        <a14:foregroundMark x1="67750" y1="56000" x2="67750" y2="56000"/>
                        <a14:foregroundMark x1="67000" y1="62500" x2="67000" y2="62500"/>
                        <a14:foregroundMark x1="80250" y1="63250" x2="80250" y2="63250"/>
                        <a14:foregroundMark x1="74000" y1="43250" x2="74000" y2="43250"/>
                        <a14:foregroundMark x1="50000" y1="40000" x2="50000" y2="40000"/>
                        <a14:foregroundMark x1="43750" y1="44250" x2="43750" y2="44250"/>
                        <a14:foregroundMark x1="82000" y1="88750" x2="82000" y2="88750"/>
                        <a14:foregroundMark x1="65500" y1="92250" x2="65500" y2="92250"/>
                        <a14:foregroundMark x1="22750" y1="73500" x2="22750" y2="73500"/>
                        <a14:foregroundMark x1="12750" y1="72750" x2="12750" y2="72750"/>
                        <a14:foregroundMark x1="10750" y1="57750" x2="10750" y2="57750"/>
                        <a14:foregroundMark x1="13250" y1="43250" x2="13250" y2="43250"/>
                        <a14:foregroundMark x1="9250" y1="37750" x2="9250" y2="37750"/>
                        <a14:foregroundMark x1="7000" y1="28250" x2="7000" y2="28250"/>
                        <a14:foregroundMark x1="20250" y1="11750" x2="20250" y2="11750"/>
                        <a14:foregroundMark x1="32750" y1="3750" x2="32750" y2="3750"/>
                        <a14:foregroundMark x1="67750" y1="4750" x2="67750" y2="4750"/>
                        <a14:foregroundMark x1="77500" y1="8750" x2="77500" y2="8750"/>
                        <a14:foregroundMark x1="87000" y1="15750" x2="87000" y2="15750"/>
                        <a14:foregroundMark x1="92250" y1="25750" x2="92250" y2="25750"/>
                        <a14:foregroundMark x1="95750" y1="29750" x2="95750" y2="29750"/>
                        <a14:foregroundMark x1="98250" y1="37750" x2="98250" y2="37750"/>
                        <a14:foregroundMark x1="95500" y1="69000" x2="95500" y2="69000"/>
                        <a14:foregroundMark x1="92250" y1="78250" x2="92250" y2="78250"/>
                        <a14:foregroundMark x1="88500" y1="83250" x2="88500" y2="83250"/>
                        <a14:foregroundMark x1="75750" y1="95250" x2="75750" y2="95250"/>
                        <a14:foregroundMark x1="69250" y1="97000" x2="69250" y2="97000"/>
                        <a14:foregroundMark x1="11750" y1="81750" x2="11750" y2="81750"/>
                        <a14:foregroundMark x1="6250" y1="73000" x2="6250" y2="73000"/>
                        <a14:foregroundMark x1="3750" y1="65500" x2="3750" y2="65500"/>
                        <a14:foregroundMark x1="3000" y1="61750" x2="3000" y2="61750"/>
                        <a14:foregroundMark x1="3000" y1="42500" x2="3000" y2="42500"/>
                        <a14:foregroundMark x1="3000" y1="34500" x2="3000" y2="34500"/>
                        <a14:foregroundMark x1="24500" y1="26250" x2="24500" y2="26250"/>
                        <a14:foregroundMark x1="37500" y1="25500" x2="37500" y2="25500"/>
                        <a14:foregroundMark x1="40250" y1="31750" x2="40500" y2="32750"/>
                        <a14:foregroundMark x1="41250" y1="37500" x2="41250" y2="37500"/>
                        <a14:foregroundMark x1="61250" y1="29000" x2="61250" y2="29000"/>
                        <a14:foregroundMark x1="61250" y1="23250" x2="61250" y2="23250"/>
                        <a14:foregroundMark x1="55750" y1="20000" x2="55750" y2="20000"/>
                        <a14:foregroundMark x1="45500" y1="18250" x2="45500" y2="18250"/>
                      </a14:backgroundRemoval>
                    </a14:imgEffect>
                  </a14:imgLayer>
                </a14:imgProps>
              </a:ext>
              <a:ext uri="{28A0092B-C50C-407E-A947-70E740481C1C}">
                <a14:useLocalDpi xmlns:a14="http://schemas.microsoft.com/office/drawing/2010/main" val="0"/>
              </a:ext>
            </a:extLst>
          </a:blip>
          <a:stretch>
            <a:fillRect/>
          </a:stretch>
        </p:blipFill>
        <p:spPr bwMode="auto">
          <a:xfrm>
            <a:off x="537210" y="1015294"/>
            <a:ext cx="4827411" cy="4827411"/>
          </a:xfrm>
          <a:prstGeom prst="rect">
            <a:avLst/>
          </a:prstGeom>
          <a:noFill/>
          <a:extLst>
            <a:ext uri="{909E8E84-426E-40DD-AFC4-6F175D3DCCD1}">
              <a14:hiddenFill xmlns:a14="http://schemas.microsoft.com/office/drawing/2010/main">
                <a:solidFill>
                  <a:srgbClr val="FFFFFF"/>
                </a:solidFill>
              </a14:hiddenFill>
            </a:ext>
          </a:extLst>
        </p:spPr>
      </p:pic>
      <p:cxnSp>
        <p:nvCxnSpPr>
          <p:cNvPr id="11273" name="Straight Connector 11272">
            <a:extLst>
              <a:ext uri="{FF2B5EF4-FFF2-40B4-BE49-F238E27FC236}">
                <a16:creationId xmlns:a16="http://schemas.microsoft.com/office/drawing/2014/main" id="{040575EE-C594-4566-BC00-663004E52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3395"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8795629"/>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9144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Картинки по запросу Motives"/>
          <p:cNvPicPr>
            <a:picLocks noChangeAspect="1" noChangeArrowheads="1"/>
          </p:cNvPicPr>
          <p:nvPr/>
        </p:nvPicPr>
        <p:blipFill rotWithShape="1">
          <a:blip r:embed="rId2">
            <a:extLst>
              <a:ext uri="{28A0092B-C50C-407E-A947-70E740481C1C}">
                <a14:useLocalDpi xmlns:a14="http://schemas.microsoft.com/office/drawing/2010/main" val="0"/>
              </a:ext>
            </a:extLst>
          </a:blip>
          <a:srcRect l="5022" r="1" b="1"/>
          <a:stretch/>
        </p:blipFill>
        <p:spPr bwMode="auto">
          <a:xfrm>
            <a:off x="20" y="431"/>
            <a:ext cx="6086455" cy="6408311"/>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p:cNvSpPr/>
          <p:nvPr/>
        </p:nvSpPr>
        <p:spPr>
          <a:xfrm>
            <a:off x="6521471" y="2115562"/>
            <a:ext cx="2207110" cy="3540265"/>
          </a:xfrm>
          <a:prstGeom prst="rect">
            <a:avLst/>
          </a:prstGeom>
        </p:spPr>
        <p:txBody>
          <a:bodyPr vert="horz" lIns="91440" tIns="45720" rIns="91440" bIns="45720" rtlCol="0" anchor="t">
            <a:normAutofit/>
          </a:bodyPr>
          <a:lstStyle/>
          <a:p>
            <a:pPr>
              <a:lnSpc>
                <a:spcPct val="90000"/>
              </a:lnSpc>
              <a:spcAft>
                <a:spcPts val="600"/>
              </a:spcAft>
            </a:pPr>
            <a:r>
              <a:rPr lang="en-US" sz="1700" b="1" i="1" dirty="0">
                <a:latin typeface="Bookman Old Style"/>
              </a:rPr>
              <a:t>Motives Questionnaires- </a:t>
            </a:r>
            <a:r>
              <a:rPr lang="en-US" sz="1700" dirty="0">
                <a:latin typeface="Bookman Old Style"/>
              </a:rPr>
              <a:t>It is used for the diagnosis of two generalized persistent motives of the personality: the motive of the desire for success and the motive for avoiding failure. </a:t>
            </a:r>
            <a:endParaRPr lang="ru-RU"/>
          </a:p>
        </p:txBody>
      </p:sp>
      <p:sp>
        <p:nvSpPr>
          <p:cNvPr id="1033" name="Rectangle 1032">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8741"/>
            <a:ext cx="9143997"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8742"/>
            <a:ext cx="6086475"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42404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Прямоугольник 1"/>
          <p:cNvSpPr/>
          <p:nvPr/>
        </p:nvSpPr>
        <p:spPr>
          <a:xfrm>
            <a:off x="628650" y="5358141"/>
            <a:ext cx="7886700" cy="942664"/>
          </a:xfrm>
          <a:prstGeom prst="rect">
            <a:avLst/>
          </a:prstGeom>
        </p:spPr>
        <p:txBody>
          <a:bodyPr vert="horz" lIns="91440" tIns="45720" rIns="91440" bIns="45720" rtlCol="0" anchor="ctr">
            <a:normAutofit fontScale="92500" lnSpcReduction="20000"/>
          </a:bodyPr>
          <a:lstStyle/>
          <a:p>
            <a:pPr algn="ctr">
              <a:lnSpc>
                <a:spcPct val="90000"/>
              </a:lnSpc>
              <a:spcBef>
                <a:spcPct val="0"/>
              </a:spcBef>
              <a:spcAft>
                <a:spcPts val="600"/>
              </a:spcAft>
            </a:pPr>
            <a:r>
              <a:rPr lang="en-US" sz="2800" b="1" i="1" kern="1200" dirty="0">
                <a:latin typeface="Bookman Old Style"/>
                <a:ea typeface="+mj-ea"/>
                <a:cs typeface="+mj-cs"/>
              </a:rPr>
              <a:t>Interests Questionnaires - </a:t>
            </a:r>
            <a:r>
              <a:rPr lang="en-US" sz="2800" kern="1200" dirty="0">
                <a:latin typeface="Bookman Old Style"/>
                <a:ea typeface="+mj-ea"/>
                <a:cs typeface="+mj-cs"/>
              </a:rPr>
              <a:t>focused on the definition of educational and professional interests.</a:t>
            </a:r>
            <a:r>
              <a:rPr lang="en-US" sz="2800" dirty="0">
                <a:latin typeface="Bookman Old Style"/>
                <a:ea typeface="+mj-ea"/>
                <a:cs typeface="+mj-cs"/>
              </a:rPr>
              <a:t> </a:t>
            </a:r>
            <a:endParaRPr lang="en-US" sz="2800" kern="1200" dirty="0">
              <a:latin typeface="Bookman Old Style"/>
              <a:ea typeface="+mj-ea"/>
              <a:cs typeface="+mj-cs"/>
            </a:endParaRPr>
          </a:p>
        </p:txBody>
      </p:sp>
      <p:pic>
        <p:nvPicPr>
          <p:cNvPr id="2050" name="Picture 2" descr="Картинки по запросу Interests"/>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4600" y="557189"/>
            <a:ext cx="7834798" cy="4629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0907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94080" y="692696"/>
            <a:ext cx="8817832" cy="1323439"/>
          </a:xfrm>
          <a:prstGeom prst="rect">
            <a:avLst/>
          </a:prstGeom>
        </p:spPr>
        <p:txBody>
          <a:bodyPr wrap="square">
            <a:spAutoFit/>
          </a:bodyPr>
          <a:lstStyle/>
          <a:p>
            <a:r>
              <a:rPr lang="en-US" sz="3000" b="1" i="1" dirty="0">
                <a:latin typeface="+mj-lt"/>
              </a:rPr>
              <a:t>The questionnaires of values - </a:t>
            </a:r>
            <a:r>
              <a:rPr lang="en-US" sz="2500" dirty="0">
                <a:latin typeface="+mj-lt"/>
              </a:rPr>
              <a:t>values and value orientations are considered as criteria used by people to select and justify their actions, as well as to assess themselves, other people and events. </a:t>
            </a:r>
            <a:endParaRPr lang="ru-RU" sz="2500" dirty="0">
              <a:latin typeface="+mj-lt"/>
            </a:endParaRPr>
          </a:p>
        </p:txBody>
      </p:sp>
      <p:pic>
        <p:nvPicPr>
          <p:cNvPr id="3074" name="Picture 2" descr="Картинки по запросу valu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76873"/>
            <a:ext cx="9144000" cy="4609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89330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5" name="Rectangle 4104">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8086" y="0"/>
            <a:ext cx="5565913"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Картинки по запросу adjustment"/>
          <p:cNvPicPr>
            <a:picLocks noChangeAspect="1" noChangeArrowheads="1"/>
          </p:cNvPicPr>
          <p:nvPr/>
        </p:nvPicPr>
        <p:blipFill rotWithShape="1">
          <a:blip r:embed="rId2">
            <a:extLst>
              <a:ext uri="{28A0092B-C50C-407E-A947-70E740481C1C}">
                <a14:useLocalDpi xmlns:a14="http://schemas.microsoft.com/office/drawing/2010/main" val="0"/>
              </a:ext>
            </a:extLst>
          </a:blip>
          <a:srcRect l="12273" r="21683" b="-1"/>
          <a:stretch/>
        </p:blipFill>
        <p:spPr bwMode="auto">
          <a:xfrm>
            <a:off x="20" y="10"/>
            <a:ext cx="5176278"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 name="Прямоугольник 1"/>
          <p:cNvSpPr/>
          <p:nvPr/>
        </p:nvSpPr>
        <p:spPr>
          <a:xfrm>
            <a:off x="5490348" y="2194102"/>
            <a:ext cx="3280856" cy="3908586"/>
          </a:xfrm>
          <a:prstGeom prst="rect">
            <a:avLst/>
          </a:prstGeom>
        </p:spPr>
        <p:txBody>
          <a:bodyPr vert="horz" lIns="91440" tIns="45720" rIns="91440" bIns="45720" rtlCol="0" anchor="t">
            <a:normAutofit/>
          </a:bodyPr>
          <a:lstStyle/>
          <a:p>
            <a:pPr>
              <a:lnSpc>
                <a:spcPct val="90000"/>
              </a:lnSpc>
              <a:spcAft>
                <a:spcPts val="600"/>
              </a:spcAft>
            </a:pPr>
            <a:r>
              <a:rPr lang="en-US" sz="1700" b="1" i="1" dirty="0">
                <a:latin typeface="Bookman Old Style"/>
              </a:rPr>
              <a:t>Questionnaires adjustment - </a:t>
            </a:r>
            <a:r>
              <a:rPr lang="en-US" sz="1700" dirty="0">
                <a:latin typeface="Bookman Old Style"/>
              </a:rPr>
              <a:t>determine the expressed tendency of the individual to positively or negatively react to a certain class of incentives, situations, events. </a:t>
            </a:r>
            <a:endParaRPr lang="ru-RU"/>
          </a:p>
        </p:txBody>
      </p:sp>
    </p:spTree>
    <p:extLst>
      <p:ext uri="{BB962C8B-B14F-4D97-AF65-F5344CB8AC3E}">
        <p14:creationId xmlns:p14="http://schemas.microsoft.com/office/powerpoint/2010/main" val="34709475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Таблица 1"/>
          <p:cNvGraphicFramePr>
            <a:graphicFrameLocks noGrp="1"/>
          </p:cNvGraphicFramePr>
          <p:nvPr>
            <p:extLst>
              <p:ext uri="{D42A27DB-BD31-4B8C-83A1-F6EECF244321}">
                <p14:modId xmlns:p14="http://schemas.microsoft.com/office/powerpoint/2010/main" val="213959401"/>
              </p:ext>
            </p:extLst>
          </p:nvPr>
        </p:nvGraphicFramePr>
        <p:xfrm>
          <a:off x="959943" y="643467"/>
          <a:ext cx="7224114" cy="5571068"/>
        </p:xfrm>
        <a:graphic>
          <a:graphicData uri="http://schemas.openxmlformats.org/drawingml/2006/table">
            <a:tbl>
              <a:tblPr firstRow="1" firstCol="1" bandRow="1">
                <a:tableStyleId>{8799B23B-EC83-4686-B30A-512413B5E67A}</a:tableStyleId>
              </a:tblPr>
              <a:tblGrid>
                <a:gridCol w="3612057">
                  <a:extLst>
                    <a:ext uri="{9D8B030D-6E8A-4147-A177-3AD203B41FA5}">
                      <a16:colId xmlns:a16="http://schemas.microsoft.com/office/drawing/2014/main" val="20000"/>
                    </a:ext>
                  </a:extLst>
                </a:gridCol>
                <a:gridCol w="3612057">
                  <a:extLst>
                    <a:ext uri="{9D8B030D-6E8A-4147-A177-3AD203B41FA5}">
                      <a16:colId xmlns:a16="http://schemas.microsoft.com/office/drawing/2014/main" val="20001"/>
                    </a:ext>
                  </a:extLst>
                </a:gridCol>
              </a:tblGrid>
              <a:tr h="282040">
                <a:tc>
                  <a:txBody>
                    <a:bodyPr/>
                    <a:lstStyle/>
                    <a:p>
                      <a:pPr marL="0" algn="ctr">
                        <a:lnSpc>
                          <a:spcPct val="115000"/>
                        </a:lnSpc>
                        <a:spcAft>
                          <a:spcPts val="0"/>
                        </a:spcAft>
                      </a:pPr>
                      <a:r>
                        <a:rPr lang="en-US" sz="1600">
                          <a:effectLst/>
                        </a:rPr>
                        <a:t>Advantages</a:t>
                      </a:r>
                      <a:endParaRPr lang="ru-RU" sz="1600">
                        <a:effectLst/>
                        <a:latin typeface="+mj-lt"/>
                        <a:ea typeface="Calibri"/>
                        <a:cs typeface="Times New Roman"/>
                      </a:endParaRPr>
                    </a:p>
                  </a:txBody>
                  <a:tcPr marL="54132" marR="54132" marT="0" marB="0"/>
                </a:tc>
                <a:tc>
                  <a:txBody>
                    <a:bodyPr/>
                    <a:lstStyle/>
                    <a:p>
                      <a:pPr marL="0" algn="ctr">
                        <a:lnSpc>
                          <a:spcPct val="115000"/>
                        </a:lnSpc>
                        <a:spcAft>
                          <a:spcPts val="0"/>
                        </a:spcAft>
                      </a:pPr>
                      <a:r>
                        <a:rPr lang="en-US" sz="1600">
                          <a:effectLst/>
                        </a:rPr>
                        <a:t>Disadvantages</a:t>
                      </a:r>
                      <a:endParaRPr lang="ru-RU" sz="1600">
                        <a:effectLst/>
                        <a:latin typeface="+mj-lt"/>
                        <a:ea typeface="Calibri"/>
                        <a:cs typeface="Times New Roman"/>
                      </a:endParaRPr>
                    </a:p>
                  </a:txBody>
                  <a:tcPr marL="54132" marR="54132" marT="0" marB="0"/>
                </a:tc>
                <a:extLst>
                  <a:ext uri="{0D108BD9-81ED-4DB2-BD59-A6C34878D82A}">
                    <a16:rowId xmlns:a16="http://schemas.microsoft.com/office/drawing/2014/main" val="10000"/>
                  </a:ext>
                </a:extLst>
              </a:tr>
              <a:tr h="1388744">
                <a:tc>
                  <a:txBody>
                    <a:bodyPr/>
                    <a:lstStyle/>
                    <a:p>
                      <a:pPr marL="0">
                        <a:lnSpc>
                          <a:spcPct val="115000"/>
                        </a:lnSpc>
                        <a:spcAft>
                          <a:spcPts val="0"/>
                        </a:spcAft>
                      </a:pPr>
                      <a:r>
                        <a:rPr lang="en-US" sz="1600">
                          <a:effectLst/>
                        </a:rPr>
                        <a:t>can result in lower turnover due if applicants are selected for traits that are highly correlated with employees who have high longevity within the organization</a:t>
                      </a:r>
                      <a:endParaRPr lang="ru-RU" sz="1600">
                        <a:effectLst/>
                        <a:latin typeface="+mj-lt"/>
                        <a:ea typeface="Calibri"/>
                        <a:cs typeface="Times New Roman"/>
                      </a:endParaRPr>
                    </a:p>
                  </a:txBody>
                  <a:tcPr marL="54132" marR="54132" marT="0" marB="0"/>
                </a:tc>
                <a:tc>
                  <a:txBody>
                    <a:bodyPr/>
                    <a:lstStyle/>
                    <a:p>
                      <a:pPr marL="0">
                        <a:lnSpc>
                          <a:spcPct val="115000"/>
                        </a:lnSpc>
                        <a:spcAft>
                          <a:spcPts val="0"/>
                        </a:spcAft>
                      </a:pPr>
                      <a:r>
                        <a:rPr lang="en-US" sz="1600">
                          <a:effectLst/>
                        </a:rPr>
                        <a:t>difficult to measure personality traits that may not be well defined</a:t>
                      </a:r>
                      <a:endParaRPr lang="ru-RU" sz="1600">
                        <a:effectLst/>
                        <a:latin typeface="+mj-lt"/>
                        <a:ea typeface="Calibri"/>
                        <a:cs typeface="Times New Roman"/>
                      </a:endParaRPr>
                    </a:p>
                  </a:txBody>
                  <a:tcPr marL="54132" marR="54132" marT="0" marB="0"/>
                </a:tc>
                <a:extLst>
                  <a:ext uri="{0D108BD9-81ED-4DB2-BD59-A6C34878D82A}">
                    <a16:rowId xmlns:a16="http://schemas.microsoft.com/office/drawing/2014/main" val="10001"/>
                  </a:ext>
                </a:extLst>
              </a:tr>
              <a:tr h="1112068">
                <a:tc>
                  <a:txBody>
                    <a:bodyPr/>
                    <a:lstStyle/>
                    <a:p>
                      <a:pPr marL="0">
                        <a:lnSpc>
                          <a:spcPct val="115000"/>
                        </a:lnSpc>
                        <a:spcAft>
                          <a:spcPts val="0"/>
                        </a:spcAft>
                      </a:pPr>
                      <a:r>
                        <a:rPr lang="en-US" sz="1600">
                          <a:effectLst/>
                        </a:rPr>
                        <a:t>can reveal more information about applicant's abilities and interests</a:t>
                      </a:r>
                      <a:endParaRPr lang="ru-RU" sz="1600">
                        <a:effectLst/>
                        <a:latin typeface="+mj-lt"/>
                        <a:ea typeface="Calibri"/>
                        <a:cs typeface="Times New Roman"/>
                      </a:endParaRPr>
                    </a:p>
                  </a:txBody>
                  <a:tcPr marL="54132" marR="54132" marT="0" marB="0"/>
                </a:tc>
                <a:tc>
                  <a:txBody>
                    <a:bodyPr/>
                    <a:lstStyle/>
                    <a:p>
                      <a:pPr marL="0">
                        <a:lnSpc>
                          <a:spcPct val="115000"/>
                        </a:lnSpc>
                        <a:spcAft>
                          <a:spcPts val="0"/>
                        </a:spcAft>
                      </a:pPr>
                      <a:r>
                        <a:rPr lang="en-US" sz="1600">
                          <a:effectLst/>
                        </a:rPr>
                        <a:t>applicant's training and experience may have greater impact on job performance than applicant's personality</a:t>
                      </a:r>
                      <a:endParaRPr lang="ru-RU" sz="1600">
                        <a:effectLst/>
                        <a:latin typeface="+mj-lt"/>
                        <a:ea typeface="Calibri"/>
                        <a:cs typeface="Times New Roman"/>
                      </a:endParaRPr>
                    </a:p>
                  </a:txBody>
                  <a:tcPr marL="54132" marR="54132" marT="0" marB="0"/>
                </a:tc>
                <a:extLst>
                  <a:ext uri="{0D108BD9-81ED-4DB2-BD59-A6C34878D82A}">
                    <a16:rowId xmlns:a16="http://schemas.microsoft.com/office/drawing/2014/main" val="10002"/>
                  </a:ext>
                </a:extLst>
              </a:tr>
              <a:tr h="1112068">
                <a:tc rowSpan="4">
                  <a:txBody>
                    <a:bodyPr/>
                    <a:lstStyle/>
                    <a:p>
                      <a:pPr marL="0">
                        <a:lnSpc>
                          <a:spcPct val="115000"/>
                        </a:lnSpc>
                        <a:spcAft>
                          <a:spcPts val="0"/>
                        </a:spcAft>
                      </a:pPr>
                      <a:r>
                        <a:rPr lang="en-US" sz="1600">
                          <a:effectLst/>
                        </a:rPr>
                        <a:t>can identify interpersonal traits that may be needed for certain jobs</a:t>
                      </a:r>
                      <a:endParaRPr lang="ru-RU" sz="1600">
                        <a:effectLst/>
                        <a:latin typeface="+mj-lt"/>
                        <a:ea typeface="Calibri"/>
                        <a:cs typeface="Times New Roman"/>
                      </a:endParaRPr>
                    </a:p>
                  </a:txBody>
                  <a:tcPr marL="54132" marR="54132" marT="0" marB="0"/>
                </a:tc>
                <a:tc>
                  <a:txBody>
                    <a:bodyPr/>
                    <a:lstStyle/>
                    <a:p>
                      <a:pPr marL="0">
                        <a:lnSpc>
                          <a:spcPct val="115000"/>
                        </a:lnSpc>
                        <a:spcAft>
                          <a:spcPts val="0"/>
                        </a:spcAft>
                      </a:pPr>
                      <a:r>
                        <a:rPr lang="en-US" sz="1600">
                          <a:effectLst/>
                        </a:rPr>
                        <a:t>responses by applicant may be altered by applicant's desire to respond in a way they feel would result in their selection</a:t>
                      </a:r>
                      <a:endParaRPr lang="ru-RU" sz="1600">
                        <a:effectLst/>
                        <a:latin typeface="+mj-lt"/>
                        <a:ea typeface="Calibri"/>
                        <a:cs typeface="Times New Roman"/>
                      </a:endParaRPr>
                    </a:p>
                  </a:txBody>
                  <a:tcPr marL="54132" marR="54132" marT="0" marB="0"/>
                </a:tc>
                <a:extLst>
                  <a:ext uri="{0D108BD9-81ED-4DB2-BD59-A6C34878D82A}">
                    <a16:rowId xmlns:a16="http://schemas.microsoft.com/office/drawing/2014/main" val="10003"/>
                  </a:ext>
                </a:extLst>
              </a:tr>
              <a:tr h="558716">
                <a:tc vMerge="1">
                  <a:txBody>
                    <a:bodyPr/>
                    <a:lstStyle/>
                    <a:p>
                      <a:endParaRPr lang="ru-RU"/>
                    </a:p>
                  </a:txBody>
                  <a:tcPr/>
                </a:tc>
                <a:tc>
                  <a:txBody>
                    <a:bodyPr/>
                    <a:lstStyle/>
                    <a:p>
                      <a:pPr marL="0">
                        <a:lnSpc>
                          <a:spcPct val="115000"/>
                        </a:lnSpc>
                        <a:spcAft>
                          <a:spcPts val="0"/>
                        </a:spcAft>
                      </a:pPr>
                      <a:r>
                        <a:rPr lang="en-US" sz="1600">
                          <a:effectLst/>
                        </a:rPr>
                        <a:t>lack of diversity if all selected applicants have same personality traits</a:t>
                      </a:r>
                      <a:endParaRPr lang="ru-RU" sz="1600">
                        <a:effectLst/>
                        <a:latin typeface="+mj-lt"/>
                        <a:ea typeface="Calibri"/>
                        <a:cs typeface="Times New Roman"/>
                      </a:endParaRPr>
                    </a:p>
                  </a:txBody>
                  <a:tcPr marL="54132" marR="54132" marT="0" marB="0"/>
                </a:tc>
                <a:extLst>
                  <a:ext uri="{0D108BD9-81ED-4DB2-BD59-A6C34878D82A}">
                    <a16:rowId xmlns:a16="http://schemas.microsoft.com/office/drawing/2014/main" val="10004"/>
                  </a:ext>
                </a:extLst>
              </a:tr>
              <a:tr h="558716">
                <a:tc vMerge="1">
                  <a:txBody>
                    <a:bodyPr/>
                    <a:lstStyle/>
                    <a:p>
                      <a:endParaRPr lang="ru-RU"/>
                    </a:p>
                  </a:txBody>
                  <a:tcPr/>
                </a:tc>
                <a:tc>
                  <a:txBody>
                    <a:bodyPr/>
                    <a:lstStyle/>
                    <a:p>
                      <a:pPr marL="0">
                        <a:lnSpc>
                          <a:spcPct val="115000"/>
                        </a:lnSpc>
                        <a:spcAft>
                          <a:spcPts val="0"/>
                        </a:spcAft>
                      </a:pPr>
                      <a:r>
                        <a:rPr lang="en-US" sz="1600">
                          <a:effectLst/>
                        </a:rPr>
                        <a:t>cost may be prohibitive for both the test and interpretation of results</a:t>
                      </a:r>
                      <a:endParaRPr lang="ru-RU" sz="1600">
                        <a:effectLst/>
                        <a:latin typeface="+mj-lt"/>
                        <a:ea typeface="Calibri"/>
                        <a:cs typeface="Times New Roman"/>
                      </a:endParaRPr>
                    </a:p>
                  </a:txBody>
                  <a:tcPr marL="54132" marR="54132" marT="0" marB="0"/>
                </a:tc>
                <a:extLst>
                  <a:ext uri="{0D108BD9-81ED-4DB2-BD59-A6C34878D82A}">
                    <a16:rowId xmlns:a16="http://schemas.microsoft.com/office/drawing/2014/main" val="10005"/>
                  </a:ext>
                </a:extLst>
              </a:tr>
              <a:tr h="558716">
                <a:tc vMerge="1">
                  <a:txBody>
                    <a:bodyPr/>
                    <a:lstStyle/>
                    <a:p>
                      <a:endParaRPr lang="ru-RU"/>
                    </a:p>
                  </a:txBody>
                  <a:tcPr/>
                </a:tc>
                <a:tc>
                  <a:txBody>
                    <a:bodyPr/>
                    <a:lstStyle/>
                    <a:p>
                      <a:pPr marL="0">
                        <a:lnSpc>
                          <a:spcPct val="115000"/>
                        </a:lnSpc>
                        <a:spcAft>
                          <a:spcPts val="0"/>
                        </a:spcAft>
                      </a:pPr>
                      <a:r>
                        <a:rPr lang="en-US" sz="1600">
                          <a:effectLst/>
                        </a:rPr>
                        <a:t>lack of evidence to support validity of use of personality tests</a:t>
                      </a:r>
                      <a:endParaRPr lang="ru-RU" sz="1600">
                        <a:effectLst/>
                        <a:latin typeface="+mj-lt"/>
                        <a:ea typeface="Calibri"/>
                        <a:cs typeface="Times New Roman"/>
                      </a:endParaRPr>
                    </a:p>
                  </a:txBody>
                  <a:tcPr marL="54132" marR="54132" marT="0" marB="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6792383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7A57295-2710-4920-B99A-4D1FA03A62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78067929-4D33-4306-9E2F-67C49CDDB5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0050" y="465745"/>
            <a:ext cx="8343900" cy="56394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Прямоугольник 1"/>
          <p:cNvSpPr/>
          <p:nvPr/>
        </p:nvSpPr>
        <p:spPr>
          <a:xfrm>
            <a:off x="628650" y="894027"/>
            <a:ext cx="2796617" cy="4782873"/>
          </a:xfrm>
          <a:prstGeom prst="rect">
            <a:avLst/>
          </a:prstGeom>
        </p:spPr>
        <p:txBody>
          <a:bodyPr vert="horz" lIns="91440" tIns="45720" rIns="91440" bIns="45720" rtlCol="0" anchor="ctr">
            <a:normAutofit/>
          </a:bodyPr>
          <a:lstStyle/>
          <a:p>
            <a:pPr marL="685800" indent="-685800" algn="r">
              <a:lnSpc>
                <a:spcPct val="90000"/>
              </a:lnSpc>
              <a:spcBef>
                <a:spcPct val="0"/>
              </a:spcBef>
              <a:spcAft>
                <a:spcPts val="600"/>
              </a:spcAft>
            </a:pPr>
            <a:r>
              <a:rPr lang="en-US" sz="3500" b="1" dirty="0">
                <a:effectLst>
                  <a:outerShdw blurRad="38100" dist="38100" dir="2700000" algn="tl">
                    <a:srgbClr val="000000">
                      <a:alpha val="43137"/>
                    </a:srgbClr>
                  </a:outerShdw>
                </a:effectLst>
                <a:latin typeface="Bookman Old Style"/>
                <a:ea typeface="+mj-ea"/>
                <a:cs typeface="+mj-cs"/>
              </a:rPr>
              <a:t>BIO</a:t>
            </a:r>
            <a:r>
              <a:rPr lang="en-US" sz="3500" b="1" kern="1200" dirty="0">
                <a:effectLst>
                  <a:outerShdw blurRad="38100" dist="38100" dir="2700000" algn="tl">
                    <a:srgbClr val="000000">
                      <a:alpha val="43137"/>
                    </a:srgbClr>
                  </a:outerShdw>
                </a:effectLst>
                <a:latin typeface="Bookman Old Style"/>
                <a:ea typeface="+mj-ea"/>
                <a:cs typeface="+mj-cs"/>
              </a:rPr>
              <a:t> DATA</a:t>
            </a:r>
            <a:endParaRPr lang="en-US" sz="3500" kern="1200" dirty="0">
              <a:effectLst>
                <a:outerShdw blurRad="38100" dist="38100" dir="2700000" algn="tl">
                  <a:srgbClr val="000000">
                    <a:alpha val="43137"/>
                  </a:srgbClr>
                </a:outerShdw>
              </a:effectLst>
              <a:latin typeface="Bookman Old Style"/>
              <a:ea typeface="+mj-ea"/>
              <a:cs typeface="+mj-cs"/>
            </a:endParaRPr>
          </a:p>
        </p:txBody>
      </p:sp>
      <p:cxnSp>
        <p:nvCxnSpPr>
          <p:cNvPr id="13" name="Straight Connector 12">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Прямоугольник 2"/>
          <p:cNvSpPr/>
          <p:nvPr/>
        </p:nvSpPr>
        <p:spPr>
          <a:xfrm>
            <a:off x="3732024" y="894027"/>
            <a:ext cx="4783326" cy="4782873"/>
          </a:xfrm>
          <a:prstGeom prst="rect">
            <a:avLst/>
          </a:prstGeom>
        </p:spPr>
        <p:txBody>
          <a:bodyPr vert="horz" lIns="91440" tIns="45720" rIns="91440" bIns="45720" rtlCol="0" anchor="ctr">
            <a:normAutofit/>
          </a:bodyPr>
          <a:lstStyle/>
          <a:p>
            <a:pPr>
              <a:lnSpc>
                <a:spcPct val="90000"/>
              </a:lnSpc>
              <a:spcAft>
                <a:spcPts val="600"/>
              </a:spcAft>
            </a:pPr>
            <a:r>
              <a:rPr lang="en-US" sz="2100" dirty="0">
                <a:latin typeface="Bookman Old Style"/>
              </a:rPr>
              <a:t>The content of biographical data instruments varies widely, and may include such areas as leadership, teamwork skills, specific job knowledge and specific skills (e.g., knowledge of certain software, specific mechanical tool use), interpersonal skills, extraversion, creativity, etc. </a:t>
            </a:r>
            <a:endParaRPr lang="ru-RU">
              <a:latin typeface="Bookman Old Style"/>
            </a:endParaRPr>
          </a:p>
        </p:txBody>
      </p:sp>
      <p:sp>
        <p:nvSpPr>
          <p:cNvPr id="4" name="AutoShape 2" descr="Картинки по запросу Applica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9590169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Таблица 1"/>
          <p:cNvGraphicFramePr>
            <a:graphicFrameLocks noGrp="1"/>
          </p:cNvGraphicFramePr>
          <p:nvPr>
            <p:extLst>
              <p:ext uri="{D42A27DB-BD31-4B8C-83A1-F6EECF244321}">
                <p14:modId xmlns:p14="http://schemas.microsoft.com/office/powerpoint/2010/main" val="1071314295"/>
              </p:ext>
            </p:extLst>
          </p:nvPr>
        </p:nvGraphicFramePr>
        <p:xfrm>
          <a:off x="774590" y="643467"/>
          <a:ext cx="7594819" cy="5583162"/>
        </p:xfrm>
        <a:graphic>
          <a:graphicData uri="http://schemas.openxmlformats.org/drawingml/2006/table">
            <a:tbl>
              <a:tblPr firstRow="1" firstCol="1" bandRow="1">
                <a:tableStyleId>{793D81CF-94F2-401A-BA57-92F5A7B2D0C5}</a:tableStyleId>
              </a:tblPr>
              <a:tblGrid>
                <a:gridCol w="3955157">
                  <a:extLst>
                    <a:ext uri="{9D8B030D-6E8A-4147-A177-3AD203B41FA5}">
                      <a16:colId xmlns:a16="http://schemas.microsoft.com/office/drawing/2014/main" val="20000"/>
                    </a:ext>
                  </a:extLst>
                </a:gridCol>
                <a:gridCol w="3639662">
                  <a:extLst>
                    <a:ext uri="{9D8B030D-6E8A-4147-A177-3AD203B41FA5}">
                      <a16:colId xmlns:a16="http://schemas.microsoft.com/office/drawing/2014/main" val="20001"/>
                    </a:ext>
                  </a:extLst>
                </a:gridCol>
              </a:tblGrid>
              <a:tr h="296779">
                <a:tc>
                  <a:txBody>
                    <a:bodyPr/>
                    <a:lstStyle/>
                    <a:p>
                      <a:pPr marL="0" algn="ctr">
                        <a:lnSpc>
                          <a:spcPct val="115000"/>
                        </a:lnSpc>
                        <a:spcAft>
                          <a:spcPts val="0"/>
                        </a:spcAft>
                      </a:pPr>
                      <a:r>
                        <a:rPr lang="en-US" sz="1700">
                          <a:effectLst/>
                        </a:rPr>
                        <a:t>Advantages</a:t>
                      </a:r>
                      <a:endParaRPr lang="ru-RU" sz="1700">
                        <a:effectLst/>
                        <a:latin typeface="+mj-lt"/>
                        <a:ea typeface="Calibri"/>
                        <a:cs typeface="Times New Roman"/>
                      </a:endParaRPr>
                    </a:p>
                  </a:txBody>
                  <a:tcPr marL="56961" marR="56961" marT="0" marB="0"/>
                </a:tc>
                <a:tc>
                  <a:txBody>
                    <a:bodyPr/>
                    <a:lstStyle/>
                    <a:p>
                      <a:pPr marL="0" algn="ctr">
                        <a:lnSpc>
                          <a:spcPct val="115000"/>
                        </a:lnSpc>
                        <a:spcAft>
                          <a:spcPts val="0"/>
                        </a:spcAft>
                      </a:pPr>
                      <a:r>
                        <a:rPr lang="en-US" sz="1700">
                          <a:effectLst/>
                        </a:rPr>
                        <a:t>Disadvantages</a:t>
                      </a:r>
                      <a:endParaRPr lang="ru-RU" sz="1700">
                        <a:effectLst/>
                        <a:latin typeface="+mj-lt"/>
                        <a:ea typeface="Calibri"/>
                        <a:cs typeface="Times New Roman"/>
                      </a:endParaRPr>
                    </a:p>
                  </a:txBody>
                  <a:tcPr marL="56961" marR="56961" marT="0" marB="0"/>
                </a:tc>
                <a:extLst>
                  <a:ext uri="{0D108BD9-81ED-4DB2-BD59-A6C34878D82A}">
                    <a16:rowId xmlns:a16="http://schemas.microsoft.com/office/drawing/2014/main" val="10000"/>
                  </a:ext>
                </a:extLst>
              </a:tr>
              <a:tr h="879048">
                <a:tc>
                  <a:txBody>
                    <a:bodyPr/>
                    <a:lstStyle/>
                    <a:p>
                      <a:pPr marL="0">
                        <a:lnSpc>
                          <a:spcPct val="115000"/>
                        </a:lnSpc>
                        <a:spcAft>
                          <a:spcPts val="0"/>
                        </a:spcAft>
                      </a:pPr>
                      <a:r>
                        <a:rPr lang="en-US" sz="1700" b="0">
                          <a:effectLst/>
                        </a:rPr>
                        <a:t>useful for jobs where a large number of employees are performing the same or similar job</a:t>
                      </a:r>
                      <a:endParaRPr lang="ru-RU" sz="1700" b="0">
                        <a:effectLst/>
                        <a:latin typeface="+mj-lt"/>
                        <a:ea typeface="Calibri"/>
                        <a:cs typeface="Times New Roman"/>
                      </a:endParaRPr>
                    </a:p>
                  </a:txBody>
                  <a:tcPr marL="56961" marR="56961" marT="0" marB="0"/>
                </a:tc>
                <a:tc rowSpan="2">
                  <a:txBody>
                    <a:bodyPr/>
                    <a:lstStyle/>
                    <a:p>
                      <a:pPr marL="0">
                        <a:lnSpc>
                          <a:spcPct val="115000"/>
                        </a:lnSpc>
                        <a:spcAft>
                          <a:spcPts val="0"/>
                        </a:spcAft>
                      </a:pPr>
                      <a:r>
                        <a:rPr lang="en-US" sz="1700">
                          <a:effectLst/>
                        </a:rPr>
                        <a:t>may lead to individuals responding in a way to create a positive decision outcome rather than how they really are (i.e., they may try to positively manage their impression or even fake their response).</a:t>
                      </a:r>
                      <a:endParaRPr lang="ru-RU" sz="1700">
                        <a:effectLst/>
                        <a:latin typeface="+mj-lt"/>
                        <a:ea typeface="Calibri"/>
                        <a:cs typeface="Times New Roman"/>
                      </a:endParaRPr>
                    </a:p>
                  </a:txBody>
                  <a:tcPr marL="56961" marR="56961" marT="0" marB="0"/>
                </a:tc>
                <a:extLst>
                  <a:ext uri="{0D108BD9-81ED-4DB2-BD59-A6C34878D82A}">
                    <a16:rowId xmlns:a16="http://schemas.microsoft.com/office/drawing/2014/main" val="10001"/>
                  </a:ext>
                </a:extLst>
              </a:tr>
              <a:tr h="879048">
                <a:tc>
                  <a:txBody>
                    <a:bodyPr/>
                    <a:lstStyle/>
                    <a:p>
                      <a:pPr marL="0">
                        <a:lnSpc>
                          <a:spcPct val="115000"/>
                        </a:lnSpc>
                        <a:spcAft>
                          <a:spcPts val="0"/>
                        </a:spcAft>
                      </a:pPr>
                      <a:r>
                        <a:rPr lang="en-US" sz="1700" b="0">
                          <a:effectLst/>
                        </a:rPr>
                        <a:t>useful for jobs where there are a large number of applicants relative to the number of openings</a:t>
                      </a:r>
                      <a:endParaRPr lang="ru-RU" sz="1700" b="0">
                        <a:effectLst/>
                        <a:latin typeface="+mj-lt"/>
                        <a:ea typeface="Calibri"/>
                        <a:cs typeface="Times New Roman"/>
                      </a:endParaRPr>
                    </a:p>
                  </a:txBody>
                  <a:tcPr marL="56961" marR="56961" marT="0" marB="0"/>
                </a:tc>
                <a:tc vMerge="1">
                  <a:txBody>
                    <a:bodyPr/>
                    <a:lstStyle/>
                    <a:p>
                      <a:endParaRPr lang="ru-RU"/>
                    </a:p>
                  </a:txBody>
                  <a:tcPr/>
                </a:tc>
                <a:extLst>
                  <a:ext uri="{0D108BD9-81ED-4DB2-BD59-A6C34878D82A}">
                    <a16:rowId xmlns:a16="http://schemas.microsoft.com/office/drawing/2014/main" val="10002"/>
                  </a:ext>
                </a:extLst>
              </a:tr>
              <a:tr h="879048">
                <a:tc>
                  <a:txBody>
                    <a:bodyPr/>
                    <a:lstStyle/>
                    <a:p>
                      <a:pPr marL="0">
                        <a:lnSpc>
                          <a:spcPct val="115000"/>
                        </a:lnSpc>
                        <a:spcAft>
                          <a:spcPts val="0"/>
                        </a:spcAft>
                      </a:pPr>
                      <a:r>
                        <a:rPr lang="en-US" sz="1700" b="0">
                          <a:effectLst/>
                        </a:rPr>
                        <a:t>can be administered via paper and pencil or computerized methods easily to large numbers</a:t>
                      </a:r>
                      <a:endParaRPr lang="ru-RU" sz="1700" b="0">
                        <a:effectLst/>
                        <a:latin typeface="+mj-lt"/>
                        <a:ea typeface="Calibri"/>
                        <a:cs typeface="Times New Roman"/>
                      </a:endParaRPr>
                    </a:p>
                  </a:txBody>
                  <a:tcPr marL="56961" marR="56961" marT="0" marB="0"/>
                </a:tc>
                <a:tc rowSpan="2">
                  <a:txBody>
                    <a:bodyPr/>
                    <a:lstStyle/>
                    <a:p>
                      <a:pPr marL="0">
                        <a:lnSpc>
                          <a:spcPct val="115000"/>
                        </a:lnSpc>
                        <a:spcAft>
                          <a:spcPts val="0"/>
                        </a:spcAft>
                      </a:pPr>
                      <a:r>
                        <a:rPr lang="en-US" sz="1700">
                          <a:effectLst/>
                        </a:rPr>
                        <a:t>do not always provide sufficient information for developmental feedback (i.e., individuals cannot change their past).</a:t>
                      </a:r>
                      <a:endParaRPr lang="ru-RU" sz="1700">
                        <a:effectLst/>
                        <a:latin typeface="+mj-lt"/>
                        <a:ea typeface="Calibri"/>
                        <a:cs typeface="Times New Roman"/>
                      </a:endParaRPr>
                    </a:p>
                  </a:txBody>
                  <a:tcPr marL="56961" marR="56961" marT="0" marB="0"/>
                </a:tc>
                <a:extLst>
                  <a:ext uri="{0D108BD9-81ED-4DB2-BD59-A6C34878D82A}">
                    <a16:rowId xmlns:a16="http://schemas.microsoft.com/office/drawing/2014/main" val="10003"/>
                  </a:ext>
                </a:extLst>
              </a:tr>
              <a:tr h="296779">
                <a:tc>
                  <a:txBody>
                    <a:bodyPr/>
                    <a:lstStyle/>
                    <a:p>
                      <a:pPr marL="0">
                        <a:lnSpc>
                          <a:spcPct val="115000"/>
                        </a:lnSpc>
                        <a:spcAft>
                          <a:spcPts val="0"/>
                        </a:spcAft>
                      </a:pPr>
                      <a:r>
                        <a:rPr lang="en-US" sz="1700" b="0">
                          <a:effectLst/>
                        </a:rPr>
                        <a:t>can be cost effective to administer.</a:t>
                      </a:r>
                      <a:endParaRPr lang="ru-RU" sz="1700" b="0">
                        <a:effectLst/>
                        <a:latin typeface="+mj-lt"/>
                        <a:ea typeface="Calibri"/>
                        <a:cs typeface="Times New Roman"/>
                      </a:endParaRPr>
                    </a:p>
                  </a:txBody>
                  <a:tcPr marL="56961" marR="56961" marT="0" marB="0"/>
                </a:tc>
                <a:tc vMerge="1">
                  <a:txBody>
                    <a:bodyPr/>
                    <a:lstStyle/>
                    <a:p>
                      <a:endParaRPr lang="ru-RU"/>
                    </a:p>
                  </a:txBody>
                  <a:tcPr/>
                </a:tc>
                <a:extLst>
                  <a:ext uri="{0D108BD9-81ED-4DB2-BD59-A6C34878D82A}">
                    <a16:rowId xmlns:a16="http://schemas.microsoft.com/office/drawing/2014/main" val="10004"/>
                  </a:ext>
                </a:extLst>
              </a:tr>
              <a:tr h="1170183">
                <a:tc>
                  <a:txBody>
                    <a:bodyPr/>
                    <a:lstStyle/>
                    <a:p>
                      <a:pPr marL="0">
                        <a:lnSpc>
                          <a:spcPct val="115000"/>
                        </a:lnSpc>
                        <a:spcAft>
                          <a:spcPts val="0"/>
                        </a:spcAft>
                      </a:pPr>
                      <a:r>
                        <a:rPr lang="en-US" sz="1700" b="0">
                          <a:effectLst/>
                        </a:rPr>
                        <a:t>have been demonstrated to produce valid inferences for a number of organizational outcomes (e.g., turnover, performance).</a:t>
                      </a:r>
                      <a:endParaRPr lang="ru-RU" sz="1700" b="0">
                        <a:effectLst/>
                        <a:latin typeface="+mj-lt"/>
                        <a:ea typeface="Calibri"/>
                        <a:cs typeface="Times New Roman"/>
                      </a:endParaRPr>
                    </a:p>
                  </a:txBody>
                  <a:tcPr marL="56961" marR="56961" marT="0" marB="0"/>
                </a:tc>
                <a:tc rowSpan="2">
                  <a:txBody>
                    <a:bodyPr/>
                    <a:lstStyle/>
                    <a:p>
                      <a:pPr marL="0">
                        <a:lnSpc>
                          <a:spcPct val="115000"/>
                        </a:lnSpc>
                        <a:spcAft>
                          <a:spcPts val="0"/>
                        </a:spcAft>
                      </a:pPr>
                      <a:r>
                        <a:rPr lang="en-US" sz="1700">
                          <a:effectLst/>
                        </a:rPr>
                        <a:t>can be time-consuming to develop if not purchased off-the-shelf.</a:t>
                      </a:r>
                      <a:endParaRPr lang="ru-RU" sz="1700">
                        <a:effectLst/>
                        <a:latin typeface="+mj-lt"/>
                        <a:ea typeface="Calibri"/>
                        <a:cs typeface="Times New Roman"/>
                      </a:endParaRPr>
                    </a:p>
                  </a:txBody>
                  <a:tcPr marL="56961" marR="56961" marT="0" marB="0"/>
                </a:tc>
                <a:extLst>
                  <a:ext uri="{0D108BD9-81ED-4DB2-BD59-A6C34878D82A}">
                    <a16:rowId xmlns:a16="http://schemas.microsoft.com/office/drawing/2014/main" val="10005"/>
                  </a:ext>
                </a:extLst>
              </a:tr>
              <a:tr h="1170183">
                <a:tc>
                  <a:txBody>
                    <a:bodyPr/>
                    <a:lstStyle/>
                    <a:p>
                      <a:pPr marL="0">
                        <a:lnSpc>
                          <a:spcPct val="115000"/>
                        </a:lnSpc>
                        <a:spcAft>
                          <a:spcPts val="0"/>
                        </a:spcAft>
                      </a:pPr>
                      <a:r>
                        <a:rPr lang="en-US" sz="1700" b="0">
                          <a:effectLst/>
                        </a:rPr>
                        <a:t>can reduce business costs by identifying individuals for hiring, promotion or training who possess the needed skills and abilities.</a:t>
                      </a:r>
                      <a:endParaRPr lang="ru-RU" sz="1700" b="0">
                        <a:effectLst/>
                        <a:latin typeface="+mj-lt"/>
                        <a:ea typeface="Calibri"/>
                        <a:cs typeface="Times New Roman"/>
                      </a:endParaRPr>
                    </a:p>
                  </a:txBody>
                  <a:tcPr marL="56961" marR="56961" marT="0" marB="0"/>
                </a:tc>
                <a:tc vMerge="1">
                  <a:txBody>
                    <a:bodyPr/>
                    <a:lstStyle/>
                    <a:p>
                      <a:endParaRPr lang="ru-RU"/>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492287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Прямоугольник 1"/>
          <p:cNvSpPr/>
          <p:nvPr/>
        </p:nvSpPr>
        <p:spPr>
          <a:xfrm>
            <a:off x="628650" y="184805"/>
            <a:ext cx="7886700" cy="1505883"/>
          </a:xfrm>
          <a:prstGeom prst="rect">
            <a:avLst/>
          </a:prstGeom>
        </p:spPr>
        <p:txBody>
          <a:bodyPr vert="horz" lIns="91440" tIns="45720" rIns="91440" bIns="45720" rtlCol="0" anchor="ctr">
            <a:normAutofit/>
          </a:bodyPr>
          <a:lstStyle/>
          <a:p>
            <a:pPr marL="685800" indent="-685800">
              <a:lnSpc>
                <a:spcPct val="90000"/>
              </a:lnSpc>
              <a:spcBef>
                <a:spcPct val="0"/>
              </a:spcBef>
              <a:spcAft>
                <a:spcPts val="600"/>
              </a:spcAft>
            </a:pPr>
            <a:r>
              <a:rPr lang="en-US" sz="4500" b="1" kern="1200">
                <a:solidFill>
                  <a:schemeClr val="tx1"/>
                </a:solidFill>
                <a:effectLst>
                  <a:outerShdw blurRad="38100" dist="38100" dir="2700000" algn="tl">
                    <a:srgbClr val="000000">
                      <a:alpha val="43137"/>
                    </a:srgbClr>
                  </a:outerShdw>
                </a:effectLst>
                <a:latin typeface="+mj-lt"/>
                <a:ea typeface="+mj-ea"/>
                <a:cs typeface="+mj-cs"/>
              </a:rPr>
              <a:t>COGNITIVE ABILITY TESTS</a:t>
            </a:r>
            <a:endParaRPr lang="en-US" sz="4500" kern="1200">
              <a:solidFill>
                <a:schemeClr val="tx1"/>
              </a:solidFill>
              <a:effectLst>
                <a:outerShdw blurRad="38100" dist="38100" dir="2700000" algn="tl">
                  <a:srgbClr val="000000">
                    <a:alpha val="43137"/>
                  </a:srgbClr>
                </a:outerShdw>
              </a:effectLst>
              <a:latin typeface="+mj-lt"/>
              <a:ea typeface="+mj-ea"/>
              <a:cs typeface="+mj-cs"/>
            </a:endParaRPr>
          </a:p>
        </p:txBody>
      </p:sp>
      <p:graphicFrame>
        <p:nvGraphicFramePr>
          <p:cNvPr id="3" name="Таблица 2"/>
          <p:cNvGraphicFramePr>
            <a:graphicFrameLocks noGrp="1"/>
          </p:cNvGraphicFramePr>
          <p:nvPr>
            <p:extLst>
              <p:ext uri="{D42A27DB-BD31-4B8C-83A1-F6EECF244321}">
                <p14:modId xmlns:p14="http://schemas.microsoft.com/office/powerpoint/2010/main" val="644254448"/>
              </p:ext>
            </p:extLst>
          </p:nvPr>
        </p:nvGraphicFramePr>
        <p:xfrm>
          <a:off x="628650" y="1987013"/>
          <a:ext cx="7884411" cy="4184208"/>
        </p:xfrm>
        <a:graphic>
          <a:graphicData uri="http://schemas.openxmlformats.org/drawingml/2006/table">
            <a:tbl>
              <a:tblPr firstRow="1" firstCol="1" bandRow="1">
                <a:tableStyleId>{793D81CF-94F2-401A-BA57-92F5A7B2D0C5}</a:tableStyleId>
              </a:tblPr>
              <a:tblGrid>
                <a:gridCol w="4431961">
                  <a:extLst>
                    <a:ext uri="{9D8B030D-6E8A-4147-A177-3AD203B41FA5}">
                      <a16:colId xmlns:a16="http://schemas.microsoft.com/office/drawing/2014/main" val="20000"/>
                    </a:ext>
                  </a:extLst>
                </a:gridCol>
                <a:gridCol w="3452450">
                  <a:extLst>
                    <a:ext uri="{9D8B030D-6E8A-4147-A177-3AD203B41FA5}">
                      <a16:colId xmlns:a16="http://schemas.microsoft.com/office/drawing/2014/main" val="20001"/>
                    </a:ext>
                  </a:extLst>
                </a:gridCol>
              </a:tblGrid>
              <a:tr h="286029">
                <a:tc>
                  <a:txBody>
                    <a:bodyPr/>
                    <a:lstStyle/>
                    <a:p>
                      <a:pPr marL="457200" algn="ctr">
                        <a:lnSpc>
                          <a:spcPct val="115000"/>
                        </a:lnSpc>
                        <a:spcAft>
                          <a:spcPts val="0"/>
                        </a:spcAft>
                      </a:pPr>
                      <a:r>
                        <a:rPr lang="en-US" sz="1600">
                          <a:effectLst/>
                        </a:rPr>
                        <a:t>Advantages</a:t>
                      </a:r>
                      <a:endParaRPr lang="ru-RU" sz="1600">
                        <a:effectLst/>
                        <a:latin typeface="Calibri"/>
                        <a:ea typeface="Calibri"/>
                        <a:cs typeface="Times New Roman"/>
                      </a:endParaRPr>
                    </a:p>
                  </a:txBody>
                  <a:tcPr marL="59133" marR="59133" marT="0" marB="0"/>
                </a:tc>
                <a:tc>
                  <a:txBody>
                    <a:bodyPr/>
                    <a:lstStyle/>
                    <a:p>
                      <a:pPr marL="457200" algn="ctr">
                        <a:lnSpc>
                          <a:spcPct val="115000"/>
                        </a:lnSpc>
                        <a:spcAft>
                          <a:spcPts val="0"/>
                        </a:spcAft>
                      </a:pPr>
                      <a:r>
                        <a:rPr lang="en-US" sz="1600">
                          <a:effectLst/>
                        </a:rPr>
                        <a:t>Disadvantages</a:t>
                      </a:r>
                      <a:endParaRPr lang="ru-RU" sz="1600">
                        <a:effectLst/>
                        <a:latin typeface="Calibri"/>
                        <a:ea typeface="Calibri"/>
                        <a:cs typeface="Times New Roman"/>
                      </a:endParaRPr>
                    </a:p>
                  </a:txBody>
                  <a:tcPr marL="59133" marR="59133" marT="0" marB="0"/>
                </a:tc>
                <a:extLst>
                  <a:ext uri="{0D108BD9-81ED-4DB2-BD59-A6C34878D82A}">
                    <a16:rowId xmlns:a16="http://schemas.microsoft.com/office/drawing/2014/main" val="10000"/>
                  </a:ext>
                </a:extLst>
              </a:tr>
              <a:tr h="548241">
                <a:tc>
                  <a:txBody>
                    <a:bodyPr/>
                    <a:lstStyle/>
                    <a:p>
                      <a:pPr marL="0">
                        <a:lnSpc>
                          <a:spcPct val="115000"/>
                        </a:lnSpc>
                        <a:spcAft>
                          <a:spcPts val="0"/>
                        </a:spcAft>
                      </a:pPr>
                      <a:r>
                        <a:rPr lang="en-US" sz="1600" b="0">
                          <a:effectLst/>
                        </a:rPr>
                        <a:t>highly reliable</a:t>
                      </a:r>
                      <a:endParaRPr lang="ru-RU" sz="1600" b="0">
                        <a:effectLst/>
                        <a:latin typeface="+mj-lt"/>
                        <a:ea typeface="Calibri"/>
                        <a:cs typeface="Times New Roman"/>
                      </a:endParaRPr>
                    </a:p>
                  </a:txBody>
                  <a:tcPr marL="59133" marR="59133" marT="0" marB="0"/>
                </a:tc>
                <a:tc rowSpan="2">
                  <a:txBody>
                    <a:bodyPr/>
                    <a:lstStyle/>
                    <a:p>
                      <a:pPr marL="0">
                        <a:lnSpc>
                          <a:spcPct val="115000"/>
                        </a:lnSpc>
                        <a:spcAft>
                          <a:spcPts val="0"/>
                        </a:spcAft>
                      </a:pPr>
                      <a:r>
                        <a:rPr lang="en-US" sz="1600">
                          <a:effectLst/>
                        </a:rPr>
                        <a:t>non-minorities typically score one standard deviation above minorities which may result in adverse impact depending on how the scores are used in the selection process</a:t>
                      </a:r>
                      <a:endParaRPr lang="ru-RU" sz="1600">
                        <a:effectLst/>
                        <a:latin typeface="+mj-lt"/>
                        <a:ea typeface="Calibri"/>
                        <a:cs typeface="Times New Roman"/>
                      </a:endParaRPr>
                    </a:p>
                  </a:txBody>
                  <a:tcPr marL="59133" marR="59133" marT="0" marB="0"/>
                </a:tc>
                <a:extLst>
                  <a:ext uri="{0D108BD9-81ED-4DB2-BD59-A6C34878D82A}">
                    <a16:rowId xmlns:a16="http://schemas.microsoft.com/office/drawing/2014/main" val="10001"/>
                  </a:ext>
                </a:extLst>
              </a:tr>
              <a:tr h="820253">
                <a:tc>
                  <a:txBody>
                    <a:bodyPr/>
                    <a:lstStyle/>
                    <a:p>
                      <a:pPr marL="0">
                        <a:lnSpc>
                          <a:spcPct val="115000"/>
                        </a:lnSpc>
                        <a:spcAft>
                          <a:spcPts val="0"/>
                        </a:spcAft>
                      </a:pPr>
                      <a:r>
                        <a:rPr lang="en-US" sz="1600" b="0">
                          <a:effectLst/>
                        </a:rPr>
                        <a:t>verbal reasoning and numerical tests have shown high validity for a wide range of jobs</a:t>
                      </a:r>
                      <a:endParaRPr lang="ru-RU" sz="1600" b="0">
                        <a:effectLst/>
                        <a:latin typeface="+mj-lt"/>
                        <a:ea typeface="Calibri"/>
                        <a:cs typeface="Times New Roman"/>
                      </a:endParaRPr>
                    </a:p>
                  </a:txBody>
                  <a:tcPr marL="59133" marR="59133" marT="0" marB="0"/>
                </a:tc>
                <a:tc vMerge="1">
                  <a:txBody>
                    <a:bodyPr/>
                    <a:lstStyle/>
                    <a:p>
                      <a:endParaRPr lang="ru-RU"/>
                    </a:p>
                  </a:txBody>
                  <a:tcPr/>
                </a:tc>
                <a:extLst>
                  <a:ext uri="{0D108BD9-81ED-4DB2-BD59-A6C34878D82A}">
                    <a16:rowId xmlns:a16="http://schemas.microsoft.com/office/drawing/2014/main" val="10002"/>
                  </a:ext>
                </a:extLst>
              </a:tr>
              <a:tr h="552457">
                <a:tc>
                  <a:txBody>
                    <a:bodyPr/>
                    <a:lstStyle/>
                    <a:p>
                      <a:pPr marL="0">
                        <a:lnSpc>
                          <a:spcPct val="115000"/>
                        </a:lnSpc>
                        <a:spcAft>
                          <a:spcPts val="0"/>
                        </a:spcAft>
                      </a:pPr>
                      <a:r>
                        <a:rPr lang="en-US" sz="1600" b="0">
                          <a:effectLst/>
                        </a:rPr>
                        <a:t>the validity rises with increasing complexity of the job</a:t>
                      </a:r>
                      <a:endParaRPr lang="ru-RU" sz="1600" b="0">
                        <a:effectLst/>
                        <a:latin typeface="+mj-lt"/>
                        <a:ea typeface="Calibri"/>
                        <a:cs typeface="Times New Roman"/>
                      </a:endParaRPr>
                    </a:p>
                  </a:txBody>
                  <a:tcPr marL="59133" marR="59133" marT="0" marB="0"/>
                </a:tc>
                <a:tc rowSpan="5">
                  <a:txBody>
                    <a:bodyPr/>
                    <a:lstStyle/>
                    <a:p>
                      <a:pPr marL="0">
                        <a:lnSpc>
                          <a:spcPct val="115000"/>
                        </a:lnSpc>
                        <a:spcAft>
                          <a:spcPts val="0"/>
                        </a:spcAft>
                      </a:pPr>
                      <a:r>
                        <a:rPr lang="en-US" sz="1600">
                          <a:effectLst/>
                        </a:rPr>
                        <a:t>differences between males and females in abilities (e.g., knowledge of mathematics) may negatively impact the scores of female applicants</a:t>
                      </a:r>
                      <a:endParaRPr lang="ru-RU" sz="1600">
                        <a:effectLst/>
                        <a:latin typeface="+mj-lt"/>
                        <a:ea typeface="Calibri"/>
                        <a:cs typeface="Times New Roman"/>
                      </a:endParaRPr>
                    </a:p>
                  </a:txBody>
                  <a:tcPr marL="59133" marR="59133" marT="0" marB="0"/>
                </a:tc>
                <a:extLst>
                  <a:ext uri="{0D108BD9-81ED-4DB2-BD59-A6C34878D82A}">
                    <a16:rowId xmlns:a16="http://schemas.microsoft.com/office/drawing/2014/main" val="10003"/>
                  </a:ext>
                </a:extLst>
              </a:tr>
              <a:tr h="558041">
                <a:tc>
                  <a:txBody>
                    <a:bodyPr/>
                    <a:lstStyle/>
                    <a:p>
                      <a:pPr>
                        <a:lnSpc>
                          <a:spcPct val="115000"/>
                        </a:lnSpc>
                        <a:spcAft>
                          <a:spcPts val="0"/>
                        </a:spcAft>
                      </a:pPr>
                      <a:r>
                        <a:rPr lang="en-US" sz="1600" b="0">
                          <a:effectLst/>
                        </a:rPr>
                        <a:t>combinations of aptitude tests have higher validities than individual tests alone</a:t>
                      </a:r>
                      <a:endParaRPr lang="ru-RU" sz="1600" b="0">
                        <a:effectLst/>
                        <a:latin typeface="Calibri"/>
                        <a:ea typeface="Calibri"/>
                        <a:cs typeface="Times New Roman"/>
                      </a:endParaRPr>
                    </a:p>
                  </a:txBody>
                  <a:tcPr marL="59133" marR="59133" marT="0" marB="0"/>
                </a:tc>
                <a:tc vMerge="1">
                  <a:txBody>
                    <a:bodyPr/>
                    <a:lstStyle/>
                    <a:p>
                      <a:endParaRPr lang="ru-RU"/>
                    </a:p>
                  </a:txBody>
                  <a:tcPr/>
                </a:tc>
                <a:extLst>
                  <a:ext uri="{0D108BD9-81ED-4DB2-BD59-A6C34878D82A}">
                    <a16:rowId xmlns:a16="http://schemas.microsoft.com/office/drawing/2014/main" val="10004"/>
                  </a:ext>
                </a:extLst>
              </a:tr>
              <a:tr h="558041">
                <a:tc>
                  <a:txBody>
                    <a:bodyPr/>
                    <a:lstStyle/>
                    <a:p>
                      <a:pPr>
                        <a:lnSpc>
                          <a:spcPct val="115000"/>
                        </a:lnSpc>
                        <a:spcAft>
                          <a:spcPts val="0"/>
                        </a:spcAft>
                      </a:pPr>
                      <a:r>
                        <a:rPr lang="en-US" sz="1600" b="0">
                          <a:effectLst/>
                        </a:rPr>
                        <a:t>may be administered in group settings where many applicants can be tested at the same time</a:t>
                      </a:r>
                      <a:endParaRPr lang="ru-RU" sz="1600" b="0">
                        <a:effectLst/>
                        <a:latin typeface="Calibri"/>
                        <a:ea typeface="Calibri"/>
                        <a:cs typeface="Times New Roman"/>
                      </a:endParaRPr>
                    </a:p>
                  </a:txBody>
                  <a:tcPr marL="59133" marR="59133" marT="0" marB="0"/>
                </a:tc>
                <a:tc vMerge="1">
                  <a:txBody>
                    <a:bodyPr/>
                    <a:lstStyle/>
                    <a:p>
                      <a:endParaRPr lang="ru-RU"/>
                    </a:p>
                  </a:txBody>
                  <a:tcPr/>
                </a:tc>
                <a:extLst>
                  <a:ext uri="{0D108BD9-81ED-4DB2-BD59-A6C34878D82A}">
                    <a16:rowId xmlns:a16="http://schemas.microsoft.com/office/drawing/2014/main" val="10005"/>
                  </a:ext>
                </a:extLst>
              </a:tr>
              <a:tr h="558041">
                <a:tc>
                  <a:txBody>
                    <a:bodyPr/>
                    <a:lstStyle/>
                    <a:p>
                      <a:pPr>
                        <a:lnSpc>
                          <a:spcPct val="115000"/>
                        </a:lnSpc>
                        <a:spcAft>
                          <a:spcPts val="0"/>
                        </a:spcAft>
                      </a:pPr>
                      <a:r>
                        <a:rPr lang="en-US" sz="1600" b="0">
                          <a:effectLst/>
                        </a:rPr>
                        <a:t>scoring of the tests may be completed by computer scanning equipment</a:t>
                      </a:r>
                      <a:endParaRPr lang="ru-RU" sz="1600" b="0">
                        <a:effectLst/>
                        <a:latin typeface="Calibri"/>
                        <a:ea typeface="Calibri"/>
                        <a:cs typeface="Times New Roman"/>
                      </a:endParaRPr>
                    </a:p>
                  </a:txBody>
                  <a:tcPr marL="59133" marR="59133" marT="0" marB="0"/>
                </a:tc>
                <a:tc vMerge="1">
                  <a:txBody>
                    <a:bodyPr/>
                    <a:lstStyle/>
                    <a:p>
                      <a:endParaRPr lang="ru-RU"/>
                    </a:p>
                  </a:txBody>
                  <a:tcPr/>
                </a:tc>
                <a:extLst>
                  <a:ext uri="{0D108BD9-81ED-4DB2-BD59-A6C34878D82A}">
                    <a16:rowId xmlns:a16="http://schemas.microsoft.com/office/drawing/2014/main" val="10006"/>
                  </a:ext>
                </a:extLst>
              </a:tr>
              <a:tr h="286029">
                <a:tc>
                  <a:txBody>
                    <a:bodyPr/>
                    <a:lstStyle/>
                    <a:p>
                      <a:pPr>
                        <a:lnSpc>
                          <a:spcPct val="115000"/>
                        </a:lnSpc>
                        <a:spcAft>
                          <a:spcPts val="0"/>
                        </a:spcAft>
                      </a:pPr>
                      <a:r>
                        <a:rPr lang="en-US" sz="1600" b="0">
                          <a:effectLst/>
                        </a:rPr>
                        <a:t>lower cost than personality tests</a:t>
                      </a:r>
                      <a:endParaRPr lang="ru-RU" sz="1600" b="0">
                        <a:effectLst/>
                        <a:latin typeface="Calibri"/>
                        <a:ea typeface="Calibri"/>
                        <a:cs typeface="Times New Roman"/>
                      </a:endParaRPr>
                    </a:p>
                  </a:txBody>
                  <a:tcPr marL="59133" marR="59133" marT="0" marB="0"/>
                </a:tc>
                <a:tc vMerge="1">
                  <a:txBody>
                    <a:bodyPr/>
                    <a:lstStyle/>
                    <a:p>
                      <a:endParaRPr lang="ru-RU"/>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8818993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Freeform: Shape 5128">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72088"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Прямоугольник 1"/>
          <p:cNvSpPr/>
          <p:nvPr/>
        </p:nvSpPr>
        <p:spPr>
          <a:xfrm>
            <a:off x="628650" y="643467"/>
            <a:ext cx="3658856" cy="1800526"/>
          </a:xfrm>
          <a:prstGeom prst="rect">
            <a:avLst/>
          </a:prstGeom>
        </p:spPr>
        <p:txBody>
          <a:bodyPr vert="horz" lIns="91440" tIns="45720" rIns="91440" bIns="45720" rtlCol="0" anchor="ctr">
            <a:normAutofit/>
          </a:bodyPr>
          <a:lstStyle/>
          <a:p>
            <a:pPr marL="685800" indent="-685800">
              <a:lnSpc>
                <a:spcPct val="90000"/>
              </a:lnSpc>
              <a:spcBef>
                <a:spcPct val="0"/>
              </a:spcBef>
              <a:spcAft>
                <a:spcPts val="600"/>
              </a:spcAft>
            </a:pPr>
            <a:r>
              <a:rPr lang="en-US" sz="4100" b="1" kern="1200" dirty="0">
                <a:effectLst>
                  <a:outerShdw blurRad="38100" dist="38100" dir="2700000" algn="tl">
                    <a:srgbClr val="000000">
                      <a:alpha val="43137"/>
                    </a:srgbClr>
                  </a:outerShdw>
                </a:effectLst>
                <a:latin typeface="Bookman Old Style"/>
                <a:ea typeface="+mj-ea"/>
                <a:cs typeface="+mj-cs"/>
              </a:rPr>
              <a:t>WORK SAMPLE TESTS</a:t>
            </a:r>
            <a:endParaRPr lang="en-US" sz="4100" kern="1200" dirty="0">
              <a:effectLst>
                <a:outerShdw blurRad="38100" dist="38100" dir="2700000" algn="tl">
                  <a:srgbClr val="000000">
                    <a:alpha val="43137"/>
                  </a:srgbClr>
                </a:outerShdw>
              </a:effectLst>
              <a:latin typeface="Bookman Old Style"/>
              <a:ea typeface="+mj-ea"/>
              <a:cs typeface="+mj-cs"/>
            </a:endParaRPr>
          </a:p>
        </p:txBody>
      </p:sp>
      <p:sp>
        <p:nvSpPr>
          <p:cNvPr id="3" name="Прямоугольник 2"/>
          <p:cNvSpPr/>
          <p:nvPr/>
        </p:nvSpPr>
        <p:spPr>
          <a:xfrm>
            <a:off x="628650" y="3268150"/>
            <a:ext cx="2916396" cy="3553581"/>
          </a:xfrm>
          <a:prstGeom prst="rect">
            <a:avLst/>
          </a:prstGeom>
        </p:spPr>
        <p:txBody>
          <a:bodyPr vert="horz" lIns="91440" tIns="45720" rIns="91440" bIns="45720" rtlCol="0" anchor="t">
            <a:normAutofit/>
          </a:bodyPr>
          <a:lstStyle/>
          <a:p>
            <a:pPr>
              <a:lnSpc>
                <a:spcPct val="90000"/>
              </a:lnSpc>
              <a:spcAft>
                <a:spcPts val="600"/>
              </a:spcAft>
            </a:pPr>
            <a:r>
              <a:rPr lang="en-US" sz="1700" b="1" i="1" dirty="0">
                <a:latin typeface="Bookman Old Style"/>
              </a:rPr>
              <a:t>Portfolio of achievements </a:t>
            </a:r>
            <a:r>
              <a:rPr lang="en-US" sz="1700" dirty="0">
                <a:latin typeface="Bookman Old Style"/>
              </a:rPr>
              <a:t>- the emphasis is placed on documents confirming success in a certain type of activity</a:t>
            </a:r>
            <a:endParaRPr lang="ru-RU"/>
          </a:p>
        </p:txBody>
      </p:sp>
      <p:pic>
        <p:nvPicPr>
          <p:cNvPr id="5122" name="Picture 2" descr="Картинки по запросу Portfolio of achievements"/>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00739" y="2005556"/>
            <a:ext cx="3560660" cy="2875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0706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4">
            <a:extLst>
              <a:ext uri="{FF2B5EF4-FFF2-40B4-BE49-F238E27FC236}">
                <a16:creationId xmlns:a16="http://schemas.microsoft.com/office/drawing/2014/main" id="{ACC08C2A-7AC4-EABD-FFB9-402F018C5583}"/>
              </a:ext>
            </a:extLst>
          </p:cNvPr>
          <p:cNvPicPr>
            <a:picLocks noChangeAspect="1"/>
          </p:cNvPicPr>
          <p:nvPr/>
        </p:nvPicPr>
        <p:blipFill rotWithShape="1">
          <a:blip r:embed="rId2"/>
          <a:srcRect l="16386" r="13026" b="-1"/>
          <a:stretch/>
        </p:blipFill>
        <p:spPr>
          <a:xfrm>
            <a:off x="20" y="10"/>
            <a:ext cx="725221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CBC7EE29-88F4-81EE-F465-9B3C65184F48}"/>
              </a:ext>
            </a:extLst>
          </p:cNvPr>
          <p:cNvSpPr>
            <a:spLocks noGrp="1"/>
          </p:cNvSpPr>
          <p:nvPr>
            <p:ph type="title"/>
          </p:nvPr>
        </p:nvSpPr>
        <p:spPr>
          <a:xfrm>
            <a:off x="5648707" y="365125"/>
            <a:ext cx="2866642" cy="1899912"/>
          </a:xfrm>
        </p:spPr>
        <p:txBody>
          <a:bodyPr vert="horz" lIns="91440" tIns="45720" rIns="91440" bIns="45720" rtlCol="0" anchor="ctr">
            <a:normAutofit/>
          </a:bodyPr>
          <a:lstStyle/>
          <a:p>
            <a:r>
              <a:rPr lang="en-US" sz="2500" dirty="0">
                <a:latin typeface="Bookman Old Style"/>
              </a:rPr>
              <a:t>The procedure of personnel selection includes :</a:t>
            </a:r>
          </a:p>
        </p:txBody>
      </p:sp>
      <p:sp>
        <p:nvSpPr>
          <p:cNvPr id="3" name="TextBox 2">
            <a:extLst>
              <a:ext uri="{FF2B5EF4-FFF2-40B4-BE49-F238E27FC236}">
                <a16:creationId xmlns:a16="http://schemas.microsoft.com/office/drawing/2014/main" id="{2A0AD376-5947-7770-3F34-D491F11C4EF2}"/>
              </a:ext>
            </a:extLst>
          </p:cNvPr>
          <p:cNvSpPr txBox="1"/>
          <p:nvPr/>
        </p:nvSpPr>
        <p:spPr>
          <a:xfrm>
            <a:off x="5648707" y="2434201"/>
            <a:ext cx="2866642" cy="3742762"/>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57150" indent="-285750">
              <a:lnSpc>
                <a:spcPct val="90000"/>
              </a:lnSpc>
              <a:spcAft>
                <a:spcPts val="600"/>
              </a:spcAft>
              <a:buFont typeface="Wingdings"/>
              <a:buChar char="ü"/>
            </a:pPr>
            <a:r>
              <a:rPr lang="en-US" sz="1700" dirty="0">
                <a:latin typeface="Bookman Old Style"/>
              </a:rPr>
              <a:t>Interviews​</a:t>
            </a:r>
            <a:endParaRPr lang="ru-RU" dirty="0">
              <a:latin typeface="Bookman Old Style"/>
            </a:endParaRPr>
          </a:p>
          <a:p>
            <a:pPr marL="57150" indent="-285750">
              <a:lnSpc>
                <a:spcPct val="90000"/>
              </a:lnSpc>
              <a:spcAft>
                <a:spcPts val="600"/>
              </a:spcAft>
              <a:buFont typeface="Wingdings"/>
              <a:buChar char="ü"/>
            </a:pPr>
            <a:r>
              <a:rPr lang="en-US" sz="1700" dirty="0">
                <a:latin typeface="Bookman Old Style"/>
              </a:rPr>
              <a:t>Personality Tests​</a:t>
            </a:r>
            <a:endParaRPr lang="en-US" sz="1700" dirty="0">
              <a:latin typeface="Bookman Old Style"/>
              <a:ea typeface="Calibri"/>
              <a:cs typeface="Calibri"/>
            </a:endParaRPr>
          </a:p>
          <a:p>
            <a:pPr marL="57150" indent="-285750">
              <a:lnSpc>
                <a:spcPct val="90000"/>
              </a:lnSpc>
              <a:spcAft>
                <a:spcPts val="600"/>
              </a:spcAft>
              <a:buFont typeface="Wingdings"/>
              <a:buChar char="ü"/>
            </a:pPr>
            <a:r>
              <a:rPr lang="en-US" sz="1700" dirty="0">
                <a:latin typeface="Bookman Old Style"/>
              </a:rPr>
              <a:t>Biographical Data​</a:t>
            </a:r>
            <a:endParaRPr lang="en-US" sz="1700" dirty="0">
              <a:latin typeface="Bookman Old Style"/>
              <a:ea typeface="Calibri"/>
              <a:cs typeface="Calibri"/>
            </a:endParaRPr>
          </a:p>
          <a:p>
            <a:pPr marL="57150" indent="-285750">
              <a:lnSpc>
                <a:spcPct val="90000"/>
              </a:lnSpc>
              <a:spcAft>
                <a:spcPts val="600"/>
              </a:spcAft>
              <a:buFont typeface="Wingdings"/>
              <a:buChar char="ü"/>
            </a:pPr>
            <a:r>
              <a:rPr lang="en-US" sz="1700" dirty="0">
                <a:latin typeface="Bookman Old Style"/>
              </a:rPr>
              <a:t>Cognitive Ability Tests​</a:t>
            </a:r>
            <a:endParaRPr lang="en-US" sz="1700" dirty="0">
              <a:latin typeface="Bookman Old Style"/>
              <a:ea typeface="Calibri"/>
              <a:cs typeface="Calibri"/>
            </a:endParaRPr>
          </a:p>
          <a:p>
            <a:pPr marL="57150" indent="-285750">
              <a:lnSpc>
                <a:spcPct val="90000"/>
              </a:lnSpc>
              <a:spcAft>
                <a:spcPts val="600"/>
              </a:spcAft>
              <a:buFont typeface="Wingdings"/>
              <a:buChar char="ü"/>
            </a:pPr>
            <a:r>
              <a:rPr lang="en-US" sz="1700" dirty="0">
                <a:latin typeface="Bookman Old Style"/>
              </a:rPr>
              <a:t>Physical Ability Tests​</a:t>
            </a:r>
            <a:endParaRPr lang="en-US" sz="1700" dirty="0">
              <a:latin typeface="Bookman Old Style"/>
              <a:ea typeface="Calibri"/>
              <a:cs typeface="Calibri"/>
            </a:endParaRPr>
          </a:p>
          <a:p>
            <a:pPr marL="57150" indent="-285750">
              <a:lnSpc>
                <a:spcPct val="90000"/>
              </a:lnSpc>
              <a:spcAft>
                <a:spcPts val="600"/>
              </a:spcAft>
              <a:buFont typeface="Wingdings"/>
              <a:buChar char="ü"/>
            </a:pPr>
            <a:r>
              <a:rPr lang="en-US" sz="1700" dirty="0">
                <a:latin typeface="Bookman Old Style"/>
              </a:rPr>
              <a:t>Work Samples​</a:t>
            </a:r>
            <a:endParaRPr lang="en-US" sz="1700" dirty="0">
              <a:latin typeface="Bookman Old Style"/>
              <a:ea typeface="Calibri"/>
              <a:cs typeface="Calibri"/>
            </a:endParaRPr>
          </a:p>
        </p:txBody>
      </p:sp>
    </p:spTree>
    <p:extLst>
      <p:ext uri="{BB962C8B-B14F-4D97-AF65-F5344CB8AC3E}">
        <p14:creationId xmlns:p14="http://schemas.microsoft.com/office/powerpoint/2010/main" val="26362825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5" name="Rectangle 6154">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6D5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7" name="Rectangle 6156">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880" y="256540"/>
            <a:ext cx="877824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6159" name="Straight Connector 6158">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71700" y="5768204"/>
            <a:ext cx="4800600" cy="0"/>
          </a:xfrm>
          <a:prstGeom prst="line">
            <a:avLst/>
          </a:prstGeom>
          <a:ln>
            <a:solidFill>
              <a:srgbClr val="6D5B3F"/>
            </a:solidFill>
          </a:ln>
        </p:spPr>
        <p:style>
          <a:lnRef idx="1">
            <a:schemeClr val="accent1"/>
          </a:lnRef>
          <a:fillRef idx="0">
            <a:schemeClr val="accent1"/>
          </a:fillRef>
          <a:effectRef idx="0">
            <a:schemeClr val="accent1"/>
          </a:effectRef>
          <a:fontRef idx="minor">
            <a:schemeClr val="tx1"/>
          </a:fontRef>
        </p:style>
      </p:cxnSp>
      <p:sp>
        <p:nvSpPr>
          <p:cNvPr id="2" name="Прямоугольник 1"/>
          <p:cNvSpPr/>
          <p:nvPr/>
        </p:nvSpPr>
        <p:spPr>
          <a:xfrm>
            <a:off x="832485" y="4277356"/>
            <a:ext cx="7475220" cy="1560320"/>
          </a:xfrm>
          <a:prstGeom prst="rect">
            <a:avLst/>
          </a:prstGeom>
        </p:spPr>
        <p:txBody>
          <a:bodyPr vert="horz" lIns="91440" tIns="45720" rIns="91440" bIns="45720" rtlCol="0" anchor="b">
            <a:normAutofit fontScale="92500" lnSpcReduction="20000"/>
          </a:bodyPr>
          <a:lstStyle/>
          <a:p>
            <a:pPr algn="ctr">
              <a:lnSpc>
                <a:spcPct val="90000"/>
              </a:lnSpc>
              <a:spcBef>
                <a:spcPct val="0"/>
              </a:spcBef>
              <a:spcAft>
                <a:spcPts val="600"/>
              </a:spcAft>
            </a:pPr>
            <a:r>
              <a:rPr lang="en-US" sz="4600" b="1" i="1" dirty="0">
                <a:solidFill>
                  <a:srgbClr val="6D5B3F"/>
                </a:solidFill>
                <a:latin typeface="Bookman Old Style"/>
                <a:ea typeface="+mj-ea"/>
                <a:cs typeface="+mj-cs"/>
              </a:rPr>
              <a:t>Thematic portfolio </a:t>
            </a:r>
            <a:r>
              <a:rPr lang="en-US" sz="4600" dirty="0">
                <a:solidFill>
                  <a:srgbClr val="6D5B3F"/>
                </a:solidFill>
                <a:latin typeface="Bookman Old Style"/>
                <a:ea typeface="+mj-ea"/>
                <a:cs typeface="+mj-cs"/>
              </a:rPr>
              <a:t>- presentation of creative works. </a:t>
            </a:r>
          </a:p>
        </p:txBody>
      </p:sp>
      <p:pic>
        <p:nvPicPr>
          <p:cNvPr id="6150" name="Picture 6" descr="Картинки по запросу портфолио дизайнера"/>
          <p:cNvPicPr>
            <a:picLocks noChangeAspect="1" noChangeArrowheads="1"/>
          </p:cNvPicPr>
          <p:nvPr/>
        </p:nvPicPr>
        <p:blipFill rotWithShape="1">
          <a:blip r:embed="rId2">
            <a:extLst>
              <a:ext uri="{28A0092B-C50C-407E-A947-70E740481C1C}">
                <a14:useLocalDpi xmlns:a14="http://schemas.microsoft.com/office/drawing/2010/main" val="0"/>
              </a:ext>
            </a:extLst>
          </a:blip>
          <a:srcRect t="9605" r="2" b="16462"/>
          <a:stretch/>
        </p:blipFill>
        <p:spPr bwMode="auto">
          <a:xfrm>
            <a:off x="182880" y="256540"/>
            <a:ext cx="8778240" cy="3764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1947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5" name="Rectangle 7174">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1B65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7" name="Rectangle 7176">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880" y="256540"/>
            <a:ext cx="877824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7179" name="Straight Connector 7178">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71700" y="5768204"/>
            <a:ext cx="4800600" cy="0"/>
          </a:xfrm>
          <a:prstGeom prst="line">
            <a:avLst/>
          </a:prstGeom>
          <a:ln>
            <a:solidFill>
              <a:srgbClr val="1B656F"/>
            </a:solidFill>
          </a:ln>
        </p:spPr>
        <p:style>
          <a:lnRef idx="1">
            <a:schemeClr val="accent1"/>
          </a:lnRef>
          <a:fillRef idx="0">
            <a:schemeClr val="accent1"/>
          </a:fillRef>
          <a:effectRef idx="0">
            <a:schemeClr val="accent1"/>
          </a:effectRef>
          <a:fontRef idx="minor">
            <a:schemeClr val="tx1"/>
          </a:fontRef>
        </p:style>
      </p:cxnSp>
      <p:sp>
        <p:nvSpPr>
          <p:cNvPr id="2" name="Прямоугольник 1"/>
          <p:cNvSpPr/>
          <p:nvPr/>
        </p:nvSpPr>
        <p:spPr>
          <a:xfrm>
            <a:off x="832485" y="4277356"/>
            <a:ext cx="7475220" cy="1560320"/>
          </a:xfrm>
          <a:prstGeom prst="rect">
            <a:avLst/>
          </a:prstGeom>
        </p:spPr>
        <p:txBody>
          <a:bodyPr vert="horz" lIns="91440" tIns="45720" rIns="91440" bIns="45720" rtlCol="0" anchor="b">
            <a:normAutofit fontScale="92500" lnSpcReduction="20000"/>
          </a:bodyPr>
          <a:lstStyle/>
          <a:p>
            <a:pPr algn="ctr">
              <a:lnSpc>
                <a:spcPct val="90000"/>
              </a:lnSpc>
              <a:spcBef>
                <a:spcPct val="0"/>
              </a:spcBef>
              <a:spcAft>
                <a:spcPts val="600"/>
              </a:spcAft>
            </a:pPr>
            <a:r>
              <a:rPr lang="en-US" sz="3500" b="1" i="1" dirty="0">
                <a:solidFill>
                  <a:srgbClr val="1B656F"/>
                </a:solidFill>
                <a:latin typeface="Bookman Old Style"/>
                <a:ea typeface="+mj-ea"/>
                <a:cs typeface="+mj-cs"/>
              </a:rPr>
              <a:t>Presentational portfolio </a:t>
            </a:r>
            <a:r>
              <a:rPr lang="en-US" sz="3500" dirty="0">
                <a:solidFill>
                  <a:srgbClr val="1B656F"/>
                </a:solidFill>
                <a:latin typeface="Bookman Old Style"/>
                <a:ea typeface="+mj-ea"/>
                <a:cs typeface="+mj-cs"/>
              </a:rPr>
              <a:t>- created for presentation at the time of employment, admission to educational institutions</a:t>
            </a:r>
          </a:p>
        </p:txBody>
      </p:sp>
      <p:pic>
        <p:nvPicPr>
          <p:cNvPr id="7170" name="Picture 2" descr="Картинки по запросу Presentational portfolio"/>
          <p:cNvPicPr>
            <a:picLocks noChangeAspect="1" noChangeArrowheads="1"/>
          </p:cNvPicPr>
          <p:nvPr/>
        </p:nvPicPr>
        <p:blipFill rotWithShape="1">
          <a:blip r:embed="rId2">
            <a:extLst>
              <a:ext uri="{28A0092B-C50C-407E-A947-70E740481C1C}">
                <a14:useLocalDpi xmlns:a14="http://schemas.microsoft.com/office/drawing/2010/main" val="0"/>
              </a:ext>
            </a:extLst>
          </a:blip>
          <a:srcRect t="20026" r="2" b="29526"/>
          <a:stretch/>
        </p:blipFill>
        <p:spPr bwMode="auto">
          <a:xfrm>
            <a:off x="182880" y="256540"/>
            <a:ext cx="8778240" cy="3764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11055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Прямоугольник 1"/>
          <p:cNvSpPr/>
          <p:nvPr/>
        </p:nvSpPr>
        <p:spPr>
          <a:xfrm>
            <a:off x="628650" y="5358141"/>
            <a:ext cx="7886700" cy="94266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100" b="1" i="1" kern="1200" dirty="0">
                <a:latin typeface="Bookman Old Style"/>
                <a:ea typeface="+mj-ea"/>
                <a:cs typeface="+mj-cs"/>
              </a:rPr>
              <a:t>Integrated portfolio </a:t>
            </a:r>
            <a:r>
              <a:rPr lang="en-US" sz="3100" kern="1200" dirty="0">
                <a:latin typeface="Bookman Old Style"/>
                <a:ea typeface="+mj-ea"/>
                <a:cs typeface="+mj-cs"/>
              </a:rPr>
              <a:t>- contains all the elements of the above types of portfolios</a:t>
            </a:r>
          </a:p>
        </p:txBody>
      </p:sp>
      <p:pic>
        <p:nvPicPr>
          <p:cNvPr id="8194" name="Picture 2" descr="Картинки по запросу portfolio"/>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57381" y="557189"/>
            <a:ext cx="4629236" cy="4629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86637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Таблица 1"/>
          <p:cNvGraphicFramePr>
            <a:graphicFrameLocks noGrp="1"/>
          </p:cNvGraphicFramePr>
          <p:nvPr>
            <p:extLst>
              <p:ext uri="{D42A27DB-BD31-4B8C-83A1-F6EECF244321}">
                <p14:modId xmlns:p14="http://schemas.microsoft.com/office/powerpoint/2010/main" val="1497998388"/>
              </p:ext>
            </p:extLst>
          </p:nvPr>
        </p:nvGraphicFramePr>
        <p:xfrm>
          <a:off x="942903" y="643467"/>
          <a:ext cx="7258194" cy="5571070"/>
        </p:xfrm>
        <a:graphic>
          <a:graphicData uri="http://schemas.openxmlformats.org/drawingml/2006/table">
            <a:tbl>
              <a:tblPr firstRow="1" firstCol="1" bandRow="1">
                <a:tableStyleId>{793D81CF-94F2-401A-BA57-92F5A7B2D0C5}</a:tableStyleId>
              </a:tblPr>
              <a:tblGrid>
                <a:gridCol w="3629097">
                  <a:extLst>
                    <a:ext uri="{9D8B030D-6E8A-4147-A177-3AD203B41FA5}">
                      <a16:colId xmlns:a16="http://schemas.microsoft.com/office/drawing/2014/main" val="20000"/>
                    </a:ext>
                  </a:extLst>
                </a:gridCol>
                <a:gridCol w="3629097">
                  <a:extLst>
                    <a:ext uri="{9D8B030D-6E8A-4147-A177-3AD203B41FA5}">
                      <a16:colId xmlns:a16="http://schemas.microsoft.com/office/drawing/2014/main" val="20001"/>
                    </a:ext>
                  </a:extLst>
                </a:gridCol>
              </a:tblGrid>
              <a:tr h="258170">
                <a:tc>
                  <a:txBody>
                    <a:bodyPr/>
                    <a:lstStyle/>
                    <a:p>
                      <a:pPr marL="457200" algn="ctr">
                        <a:lnSpc>
                          <a:spcPct val="115000"/>
                        </a:lnSpc>
                        <a:spcAft>
                          <a:spcPts val="0"/>
                        </a:spcAft>
                      </a:pPr>
                      <a:r>
                        <a:rPr lang="en-US" sz="1400">
                          <a:effectLst/>
                          <a:latin typeface="+mj-lt"/>
                        </a:rPr>
                        <a:t>Advantages</a:t>
                      </a:r>
                      <a:endParaRPr lang="ru-RU" sz="1400">
                        <a:effectLst/>
                        <a:latin typeface="+mj-lt"/>
                        <a:ea typeface="Calibri"/>
                        <a:cs typeface="Times New Roman"/>
                      </a:endParaRPr>
                    </a:p>
                  </a:txBody>
                  <a:tcPr marL="54436" marR="54436" marT="0" marB="0">
                    <a:lnB w="12700" cap="flat" cmpd="sng" algn="ctr">
                      <a:solidFill>
                        <a:schemeClr val="tx1"/>
                      </a:solidFill>
                      <a:prstDash val="solid"/>
                      <a:round/>
                      <a:headEnd type="none" w="med" len="med"/>
                      <a:tailEnd type="none" w="med" len="med"/>
                    </a:lnB>
                  </a:tcPr>
                </a:tc>
                <a:tc>
                  <a:txBody>
                    <a:bodyPr/>
                    <a:lstStyle/>
                    <a:p>
                      <a:pPr marL="457200" algn="ctr">
                        <a:lnSpc>
                          <a:spcPct val="115000"/>
                        </a:lnSpc>
                        <a:spcAft>
                          <a:spcPts val="0"/>
                        </a:spcAft>
                      </a:pPr>
                      <a:r>
                        <a:rPr lang="en-US" sz="1400">
                          <a:effectLst/>
                          <a:latin typeface="+mj-lt"/>
                        </a:rPr>
                        <a:t>Disadvantages</a:t>
                      </a:r>
                      <a:endParaRPr lang="ru-RU" sz="1400">
                        <a:effectLst/>
                        <a:latin typeface="+mj-lt"/>
                        <a:ea typeface="Calibri"/>
                        <a:cs typeface="Times New Roman"/>
                      </a:endParaRPr>
                    </a:p>
                  </a:txBody>
                  <a:tcPr marL="54436" marR="54436"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58170">
                <a:tc>
                  <a:txBody>
                    <a:bodyPr/>
                    <a:lstStyle/>
                    <a:p>
                      <a:pPr marL="0">
                        <a:lnSpc>
                          <a:spcPct val="115000"/>
                        </a:lnSpc>
                        <a:spcAft>
                          <a:spcPts val="0"/>
                        </a:spcAft>
                      </a:pPr>
                      <a:r>
                        <a:rPr lang="en-US" sz="1400" b="0">
                          <a:effectLst/>
                          <a:latin typeface="+mj-lt"/>
                        </a:rPr>
                        <a:t>high reliability</a:t>
                      </a:r>
                      <a:endParaRPr lang="ru-RU" sz="1400" b="0">
                        <a:effectLst/>
                        <a:latin typeface="+mj-lt"/>
                        <a:ea typeface="Calibri"/>
                        <a:cs typeface="Times New Roman"/>
                      </a:endParaRPr>
                    </a:p>
                  </a:txBody>
                  <a:tcPr marL="54436" marR="544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a:lnSpc>
                          <a:spcPct val="115000"/>
                        </a:lnSpc>
                        <a:spcAft>
                          <a:spcPts val="0"/>
                        </a:spcAft>
                      </a:pPr>
                      <a:r>
                        <a:rPr lang="en-US" sz="1400">
                          <a:effectLst/>
                          <a:latin typeface="+mj-lt"/>
                        </a:rPr>
                        <a:t>costly to administer; often can only be administered to one applicant at a time</a:t>
                      </a:r>
                      <a:endParaRPr lang="ru-RU" sz="1400">
                        <a:effectLst/>
                        <a:latin typeface="+mj-lt"/>
                        <a:ea typeface="Calibri"/>
                        <a:cs typeface="Times New Roman"/>
                      </a:endParaRPr>
                    </a:p>
                  </a:txBody>
                  <a:tcPr marL="54436" marR="544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58986">
                <a:tc>
                  <a:txBody>
                    <a:bodyPr/>
                    <a:lstStyle/>
                    <a:p>
                      <a:pPr marL="0">
                        <a:lnSpc>
                          <a:spcPct val="115000"/>
                        </a:lnSpc>
                        <a:spcAft>
                          <a:spcPts val="0"/>
                        </a:spcAft>
                      </a:pPr>
                      <a:r>
                        <a:rPr lang="en-US" sz="1400" b="0">
                          <a:effectLst/>
                          <a:latin typeface="+mj-lt"/>
                        </a:rPr>
                        <a:t>high content validity since work samples are a sample of the actual work performed on the job</a:t>
                      </a:r>
                      <a:endParaRPr lang="ru-RU" sz="1400" b="0">
                        <a:effectLst/>
                        <a:latin typeface="+mj-lt"/>
                        <a:ea typeface="Calibri"/>
                        <a:cs typeface="Times New Roman"/>
                      </a:endParaRPr>
                    </a:p>
                  </a:txBody>
                  <a:tcPr marL="54436" marR="544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ru-RU"/>
                    </a:p>
                  </a:txBody>
                  <a:tcPr/>
                </a:tc>
                <a:extLst>
                  <a:ext uri="{0D108BD9-81ED-4DB2-BD59-A6C34878D82A}">
                    <a16:rowId xmlns:a16="http://schemas.microsoft.com/office/drawing/2014/main" val="10002"/>
                  </a:ext>
                </a:extLst>
              </a:tr>
              <a:tr h="1259801">
                <a:tc>
                  <a:txBody>
                    <a:bodyPr/>
                    <a:lstStyle/>
                    <a:p>
                      <a:pPr marL="0">
                        <a:lnSpc>
                          <a:spcPct val="115000"/>
                        </a:lnSpc>
                        <a:spcAft>
                          <a:spcPts val="0"/>
                        </a:spcAft>
                      </a:pPr>
                      <a:r>
                        <a:rPr lang="en-US" sz="1400" b="0">
                          <a:effectLst/>
                          <a:latin typeface="+mj-lt"/>
                        </a:rPr>
                        <a:t>low adverse impact</a:t>
                      </a:r>
                      <a:endParaRPr lang="ru-RU" sz="1400" b="0">
                        <a:effectLst/>
                        <a:latin typeface="+mj-lt"/>
                        <a:ea typeface="Calibri"/>
                        <a:cs typeface="Times New Roman"/>
                      </a:endParaRPr>
                    </a:p>
                  </a:txBody>
                  <a:tcPr marL="54436" marR="544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nSpc>
                          <a:spcPct val="115000"/>
                        </a:lnSpc>
                        <a:spcAft>
                          <a:spcPts val="0"/>
                        </a:spcAft>
                      </a:pPr>
                      <a:r>
                        <a:rPr lang="en-US" sz="1400">
                          <a:effectLst/>
                          <a:latin typeface="+mj-lt"/>
                        </a:rPr>
                        <a:t>although useful for jobs where tasks and duties can be completed in a short period of time, these tests have less ability to predict performance on jobs where tasks may take days or weeks to complete</a:t>
                      </a:r>
                      <a:endParaRPr lang="ru-RU" sz="1400">
                        <a:effectLst/>
                        <a:latin typeface="+mj-lt"/>
                        <a:ea typeface="Calibri"/>
                        <a:cs typeface="Times New Roman"/>
                      </a:endParaRPr>
                    </a:p>
                  </a:txBody>
                  <a:tcPr marL="54436" marR="544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009393">
                <a:tc>
                  <a:txBody>
                    <a:bodyPr/>
                    <a:lstStyle/>
                    <a:p>
                      <a:pPr>
                        <a:lnSpc>
                          <a:spcPct val="115000"/>
                        </a:lnSpc>
                        <a:spcAft>
                          <a:spcPts val="0"/>
                        </a:spcAft>
                      </a:pPr>
                      <a:r>
                        <a:rPr lang="en-US" sz="1400" b="0">
                          <a:effectLst/>
                          <a:latin typeface="+mj-lt"/>
                        </a:rPr>
                        <a:t>because of their relationship to the job, these tests are typically viewed more favorable by examinees than aptitude or personality tests</a:t>
                      </a:r>
                      <a:endParaRPr lang="ru-RU" sz="1400" b="0">
                        <a:effectLst/>
                        <a:latin typeface="+mj-lt"/>
                        <a:ea typeface="Calibri"/>
                        <a:cs typeface="Times New Roman"/>
                      </a:endParaRPr>
                    </a:p>
                  </a:txBody>
                  <a:tcPr marL="54436" marR="544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pPr marL="457200">
                        <a:lnSpc>
                          <a:spcPct val="115000"/>
                        </a:lnSpc>
                        <a:spcAft>
                          <a:spcPts val="0"/>
                        </a:spcAft>
                      </a:pPr>
                      <a:r>
                        <a:rPr lang="en-US" sz="1400">
                          <a:effectLst/>
                          <a:latin typeface="+mj-lt"/>
                        </a:rPr>
                        <a:t>less able to measure aptitudes of an applicant thus restricting the test to measuring ability to perform the work sample and not more difficult tasks that may be encountered on the job</a:t>
                      </a:r>
                      <a:endParaRPr lang="ru-RU" sz="1400">
                        <a:effectLst/>
                        <a:latin typeface="+mj-lt"/>
                        <a:ea typeface="Calibri"/>
                        <a:cs typeface="Times New Roman"/>
                      </a:endParaRPr>
                    </a:p>
                  </a:txBody>
                  <a:tcPr marL="54436" marR="544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758986">
                <a:tc>
                  <a:txBody>
                    <a:bodyPr/>
                    <a:lstStyle/>
                    <a:p>
                      <a:pPr>
                        <a:lnSpc>
                          <a:spcPct val="115000"/>
                        </a:lnSpc>
                        <a:spcAft>
                          <a:spcPts val="0"/>
                        </a:spcAft>
                      </a:pPr>
                      <a:r>
                        <a:rPr lang="en-US" sz="1400" b="0">
                          <a:effectLst/>
                          <a:latin typeface="+mj-lt"/>
                        </a:rPr>
                        <a:t>difficult for applicants to fake job proficiency which helps to increase the relationship between</a:t>
                      </a:r>
                      <a:endParaRPr lang="ru-RU" sz="1400" b="0">
                        <a:effectLst/>
                        <a:latin typeface="+mj-lt"/>
                        <a:ea typeface="Calibri"/>
                        <a:cs typeface="Times New Roman"/>
                      </a:endParaRPr>
                    </a:p>
                  </a:txBody>
                  <a:tcPr marL="54436" marR="544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ru-RU"/>
                    </a:p>
                  </a:txBody>
                  <a:tcPr/>
                </a:tc>
                <a:extLst>
                  <a:ext uri="{0D108BD9-81ED-4DB2-BD59-A6C34878D82A}">
                    <a16:rowId xmlns:a16="http://schemas.microsoft.com/office/drawing/2014/main" val="10005"/>
                  </a:ext>
                </a:extLst>
              </a:tr>
              <a:tr h="508578">
                <a:tc>
                  <a:txBody>
                    <a:bodyPr/>
                    <a:lstStyle/>
                    <a:p>
                      <a:pPr>
                        <a:lnSpc>
                          <a:spcPct val="115000"/>
                        </a:lnSpc>
                        <a:spcAft>
                          <a:spcPts val="0"/>
                        </a:spcAft>
                      </a:pPr>
                      <a:r>
                        <a:rPr lang="en-US" sz="1400" b="0">
                          <a:effectLst/>
                          <a:latin typeface="+mj-lt"/>
                        </a:rPr>
                        <a:t> score on the test and performance on the job</a:t>
                      </a:r>
                      <a:endParaRPr lang="ru-RU" sz="1400" b="0">
                        <a:effectLst/>
                        <a:latin typeface="+mj-lt"/>
                        <a:ea typeface="Calibri"/>
                        <a:cs typeface="Times New Roman"/>
                      </a:endParaRPr>
                    </a:p>
                  </a:txBody>
                  <a:tcPr marL="54436" marR="544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ru-RU"/>
                    </a:p>
                  </a:txBody>
                  <a:tcPr/>
                </a:tc>
                <a:extLst>
                  <a:ext uri="{0D108BD9-81ED-4DB2-BD59-A6C34878D82A}">
                    <a16:rowId xmlns:a16="http://schemas.microsoft.com/office/drawing/2014/main" val="10006"/>
                  </a:ext>
                </a:extLst>
              </a:tr>
              <a:tr h="758986">
                <a:tc>
                  <a:txBody>
                    <a:bodyPr/>
                    <a:lstStyle/>
                    <a:p>
                      <a:pPr>
                        <a:lnSpc>
                          <a:spcPct val="115000"/>
                        </a:lnSpc>
                        <a:spcAft>
                          <a:spcPts val="0"/>
                        </a:spcAft>
                      </a:pPr>
                      <a:r>
                        <a:rPr lang="en-US" sz="1400" b="0">
                          <a:effectLst/>
                          <a:latin typeface="+mj-lt"/>
                        </a:rPr>
                        <a:t>Work Sample tests use equipment that is the same or substantially similar to the actual equipment used on the job</a:t>
                      </a:r>
                      <a:endParaRPr lang="ru-RU" sz="1400" b="0">
                        <a:effectLst/>
                        <a:latin typeface="+mj-lt"/>
                        <a:ea typeface="Calibri"/>
                        <a:cs typeface="Times New Roman"/>
                      </a:endParaRPr>
                    </a:p>
                  </a:txBody>
                  <a:tcPr marL="54436" marR="54436"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vMerge="1">
                  <a:txBody>
                    <a:bodyPr/>
                    <a:lstStyle/>
                    <a:p>
                      <a:endParaRPr lang="ru-RU"/>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0226336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Прямоугольник 1"/>
          <p:cNvSpPr/>
          <p:nvPr/>
        </p:nvSpPr>
        <p:spPr>
          <a:xfrm>
            <a:off x="524784" y="248038"/>
            <a:ext cx="5297791" cy="1159200"/>
          </a:xfrm>
          <a:prstGeom prst="rect">
            <a:avLst/>
          </a:prstGeom>
        </p:spPr>
        <p:txBody>
          <a:bodyPr vert="horz" lIns="91440" tIns="45720" rIns="91440" bIns="45720" rtlCol="0" anchor="ctr">
            <a:normAutofit/>
          </a:bodyPr>
          <a:lstStyle/>
          <a:p>
            <a:pPr marL="685800" indent="-685800">
              <a:lnSpc>
                <a:spcPct val="90000"/>
              </a:lnSpc>
              <a:spcBef>
                <a:spcPct val="0"/>
              </a:spcBef>
              <a:spcAft>
                <a:spcPts val="600"/>
              </a:spcAft>
            </a:pPr>
            <a:r>
              <a:rPr lang="en-US" sz="3500" b="1" kern="1200" dirty="0">
                <a:solidFill>
                  <a:srgbClr val="FFFFFF"/>
                </a:solidFill>
                <a:effectLst>
                  <a:outerShdw blurRad="38100" dist="38100" dir="2700000" algn="tl">
                    <a:srgbClr val="000000">
                      <a:alpha val="43137"/>
                    </a:srgbClr>
                  </a:outerShdw>
                </a:effectLst>
                <a:latin typeface="Bookman Old Style"/>
                <a:ea typeface="+mj-ea"/>
                <a:cs typeface="+mj-cs"/>
              </a:rPr>
              <a:t>PHYSICAL ABILITIES TESTS</a:t>
            </a:r>
            <a:endParaRPr lang="en-US" sz="3500" kern="1200" dirty="0">
              <a:solidFill>
                <a:srgbClr val="FFFFFF"/>
              </a:solidFill>
              <a:effectLst>
                <a:outerShdw blurRad="38100" dist="38100" dir="2700000" algn="tl">
                  <a:srgbClr val="000000">
                    <a:alpha val="43137"/>
                  </a:srgbClr>
                </a:outerShdw>
              </a:effectLst>
              <a:latin typeface="Bookman Old Style"/>
              <a:ea typeface="+mj-ea"/>
              <a:cs typeface="+mj-cs"/>
            </a:endParaRPr>
          </a:p>
        </p:txBody>
      </p:sp>
      <p:graphicFrame>
        <p:nvGraphicFramePr>
          <p:cNvPr id="3" name="Таблица 2"/>
          <p:cNvGraphicFramePr>
            <a:graphicFrameLocks noGrp="1"/>
          </p:cNvGraphicFramePr>
          <p:nvPr>
            <p:extLst>
              <p:ext uri="{D42A27DB-BD31-4B8C-83A1-F6EECF244321}">
                <p14:modId xmlns:p14="http://schemas.microsoft.com/office/powerpoint/2010/main" val="3843278136"/>
              </p:ext>
            </p:extLst>
          </p:nvPr>
        </p:nvGraphicFramePr>
        <p:xfrm>
          <a:off x="324168" y="2059754"/>
          <a:ext cx="8495663" cy="4268741"/>
        </p:xfrm>
        <a:graphic>
          <a:graphicData uri="http://schemas.openxmlformats.org/drawingml/2006/table">
            <a:tbl>
              <a:tblPr firstRow="1" firstCol="1" bandRow="1">
                <a:tableStyleId>{793D81CF-94F2-401A-BA57-92F5A7B2D0C5}</a:tableStyleId>
              </a:tblPr>
              <a:tblGrid>
                <a:gridCol w="4775556">
                  <a:extLst>
                    <a:ext uri="{9D8B030D-6E8A-4147-A177-3AD203B41FA5}">
                      <a16:colId xmlns:a16="http://schemas.microsoft.com/office/drawing/2014/main" val="20000"/>
                    </a:ext>
                  </a:extLst>
                </a:gridCol>
                <a:gridCol w="3720107">
                  <a:extLst>
                    <a:ext uri="{9D8B030D-6E8A-4147-A177-3AD203B41FA5}">
                      <a16:colId xmlns:a16="http://schemas.microsoft.com/office/drawing/2014/main" val="20001"/>
                    </a:ext>
                  </a:extLst>
                </a:gridCol>
              </a:tblGrid>
              <a:tr h="331981">
                <a:tc>
                  <a:txBody>
                    <a:bodyPr/>
                    <a:lstStyle/>
                    <a:p>
                      <a:pPr marL="457200" algn="ctr">
                        <a:lnSpc>
                          <a:spcPct val="115000"/>
                        </a:lnSpc>
                        <a:spcAft>
                          <a:spcPts val="0"/>
                        </a:spcAft>
                      </a:pPr>
                      <a:r>
                        <a:rPr lang="en-US" sz="1900">
                          <a:effectLst/>
                        </a:rPr>
                        <a:t>Advantages</a:t>
                      </a:r>
                      <a:endParaRPr lang="ru-RU" sz="1900">
                        <a:effectLst/>
                        <a:latin typeface="+mj-lt"/>
                        <a:ea typeface="Calibri"/>
                        <a:cs typeface="Times New Roman"/>
                      </a:endParaRPr>
                    </a:p>
                  </a:txBody>
                  <a:tcPr marL="63717" marR="63717" marT="0" marB="0">
                    <a:lnB w="12700" cap="flat" cmpd="sng" algn="ctr">
                      <a:solidFill>
                        <a:schemeClr val="tx1"/>
                      </a:solidFill>
                      <a:prstDash val="solid"/>
                      <a:round/>
                      <a:headEnd type="none" w="med" len="med"/>
                      <a:tailEnd type="none" w="med" len="med"/>
                    </a:lnB>
                  </a:tcPr>
                </a:tc>
                <a:tc>
                  <a:txBody>
                    <a:bodyPr/>
                    <a:lstStyle/>
                    <a:p>
                      <a:pPr marL="457200" algn="ctr">
                        <a:lnSpc>
                          <a:spcPct val="115000"/>
                        </a:lnSpc>
                        <a:spcAft>
                          <a:spcPts val="0"/>
                        </a:spcAft>
                      </a:pPr>
                      <a:r>
                        <a:rPr lang="en-US" sz="1900">
                          <a:effectLst/>
                        </a:rPr>
                        <a:t>Disadvantages</a:t>
                      </a:r>
                      <a:endParaRPr lang="ru-RU" sz="1900">
                        <a:effectLst/>
                        <a:latin typeface="+mj-lt"/>
                        <a:ea typeface="Calibri"/>
                        <a:cs typeface="Times New Roman"/>
                      </a:endParaRPr>
                    </a:p>
                  </a:txBody>
                  <a:tcPr marL="63717" marR="63717"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308982">
                <a:tc>
                  <a:txBody>
                    <a:bodyPr/>
                    <a:lstStyle/>
                    <a:p>
                      <a:pPr marL="0">
                        <a:lnSpc>
                          <a:spcPct val="115000"/>
                        </a:lnSpc>
                        <a:spcAft>
                          <a:spcPts val="0"/>
                        </a:spcAft>
                      </a:pPr>
                      <a:r>
                        <a:rPr lang="en-US" sz="1900" b="0">
                          <a:effectLst/>
                        </a:rPr>
                        <a:t>can idendentify individuals who are physically unable to perform the essential functions of a job without risking injury to themselves or others</a:t>
                      </a:r>
                      <a:endParaRPr lang="ru-RU" sz="1900" b="0">
                        <a:effectLst/>
                        <a:latin typeface="+mj-lt"/>
                        <a:ea typeface="Calibri"/>
                        <a:cs typeface="Times New Roman"/>
                      </a:endParaRPr>
                    </a:p>
                  </a:txBody>
                  <a:tcPr marL="63717" marR="6371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a:lnSpc>
                          <a:spcPct val="115000"/>
                        </a:lnSpc>
                        <a:spcAft>
                          <a:spcPts val="0"/>
                        </a:spcAft>
                      </a:pPr>
                      <a:r>
                        <a:rPr lang="en-US" sz="1900">
                          <a:effectLst/>
                        </a:rPr>
                        <a:t>costly to administer</a:t>
                      </a:r>
                      <a:endParaRPr lang="ru-RU" sz="1900">
                        <a:effectLst/>
                        <a:latin typeface="+mj-lt"/>
                        <a:ea typeface="Calibri"/>
                        <a:cs typeface="Times New Roman"/>
                      </a:endParaRPr>
                    </a:p>
                  </a:txBody>
                  <a:tcPr marL="63717" marR="6371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83315">
                <a:tc>
                  <a:txBody>
                    <a:bodyPr/>
                    <a:lstStyle/>
                    <a:p>
                      <a:pPr marL="0">
                        <a:lnSpc>
                          <a:spcPct val="115000"/>
                        </a:lnSpc>
                        <a:spcAft>
                          <a:spcPts val="0"/>
                        </a:spcAft>
                      </a:pPr>
                      <a:r>
                        <a:rPr lang="en-US" sz="1900" b="0">
                          <a:effectLst/>
                        </a:rPr>
                        <a:t>can result in decreased costs related to disability/medical claims, insurance, and workers compensation</a:t>
                      </a:r>
                      <a:endParaRPr lang="ru-RU" sz="1900" b="0">
                        <a:effectLst/>
                        <a:latin typeface="+mj-lt"/>
                        <a:ea typeface="Calibri"/>
                        <a:cs typeface="Times New Roman"/>
                      </a:endParaRPr>
                    </a:p>
                  </a:txBody>
                  <a:tcPr marL="63717" marR="6371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ru-RU"/>
                    </a:p>
                  </a:txBody>
                  <a:tcPr/>
                </a:tc>
                <a:extLst>
                  <a:ext uri="{0D108BD9-81ED-4DB2-BD59-A6C34878D82A}">
                    <a16:rowId xmlns:a16="http://schemas.microsoft.com/office/drawing/2014/main" val="10002"/>
                  </a:ext>
                </a:extLst>
              </a:tr>
              <a:tr h="983315">
                <a:tc rowSpan="2">
                  <a:txBody>
                    <a:bodyPr/>
                    <a:lstStyle/>
                    <a:p>
                      <a:pPr marL="0">
                        <a:lnSpc>
                          <a:spcPct val="115000"/>
                        </a:lnSpc>
                        <a:spcAft>
                          <a:spcPts val="0"/>
                        </a:spcAft>
                      </a:pPr>
                      <a:r>
                        <a:rPr lang="en-US" sz="1900" b="0">
                          <a:effectLst/>
                        </a:rPr>
                        <a:t>decreased absenteeism</a:t>
                      </a:r>
                      <a:endParaRPr lang="ru-RU" sz="1900" b="0">
                        <a:effectLst/>
                        <a:latin typeface="+mj-lt"/>
                        <a:ea typeface="Calibri"/>
                        <a:cs typeface="Times New Roman"/>
                      </a:endParaRPr>
                    </a:p>
                  </a:txBody>
                  <a:tcPr marL="63717" marR="6371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nSpc>
                          <a:spcPct val="115000"/>
                        </a:lnSpc>
                        <a:spcAft>
                          <a:spcPts val="0"/>
                        </a:spcAft>
                      </a:pPr>
                      <a:r>
                        <a:rPr lang="en-US" sz="1900">
                          <a:effectLst/>
                        </a:rPr>
                        <a:t>requirements must be shown to be job related through a thorough job analysis</a:t>
                      </a:r>
                      <a:endParaRPr lang="ru-RU" sz="1900">
                        <a:effectLst/>
                        <a:latin typeface="+mj-lt"/>
                        <a:ea typeface="Calibri"/>
                        <a:cs typeface="Times New Roman"/>
                      </a:endParaRPr>
                    </a:p>
                  </a:txBody>
                  <a:tcPr marL="63717" marR="6371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657648">
                <a:tc vMerge="1">
                  <a:txBody>
                    <a:bodyPr/>
                    <a:lstStyle/>
                    <a:p>
                      <a:endParaRPr lang="ru-RU"/>
                    </a:p>
                  </a:txBody>
                  <a:tcPr/>
                </a:tc>
                <a:tc>
                  <a:txBody>
                    <a:bodyPr/>
                    <a:lstStyle/>
                    <a:p>
                      <a:pPr marL="0">
                        <a:lnSpc>
                          <a:spcPct val="115000"/>
                        </a:lnSpc>
                        <a:spcAft>
                          <a:spcPts val="0"/>
                        </a:spcAft>
                      </a:pPr>
                      <a:r>
                        <a:rPr lang="en-US" sz="1900">
                          <a:effectLst/>
                        </a:rPr>
                        <a:t>may have age based disparate impact against older applicants</a:t>
                      </a:r>
                      <a:endParaRPr lang="ru-RU" sz="1900">
                        <a:effectLst/>
                        <a:latin typeface="+mj-lt"/>
                        <a:ea typeface="Calibri"/>
                        <a:cs typeface="Times New Roman"/>
                      </a:endParaRPr>
                    </a:p>
                  </a:txBody>
                  <a:tcPr marL="63717" marR="6371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7243162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051720" y="195499"/>
            <a:ext cx="5342681" cy="784830"/>
          </a:xfrm>
          <a:prstGeom prst="rect">
            <a:avLst/>
          </a:prstGeom>
        </p:spPr>
        <p:txBody>
          <a:bodyPr wrap="none">
            <a:spAutoFit/>
          </a:bodyPr>
          <a:lstStyle/>
          <a:p>
            <a:pPr marL="685800" indent="-685800">
              <a:buFont typeface="Wingdings" panose="05000000000000000000" pitchFamily="2" charset="2"/>
              <a:buChar char="ü"/>
            </a:pPr>
            <a:r>
              <a:rPr lang="en-US" sz="4500" b="1" dirty="0">
                <a:effectLst>
                  <a:outerShdw blurRad="38100" dist="38100" dir="2700000" algn="tl">
                    <a:srgbClr val="000000">
                      <a:alpha val="43137"/>
                    </a:srgbClr>
                  </a:outerShdw>
                </a:effectLst>
                <a:latin typeface="+mj-lt"/>
              </a:rPr>
              <a:t>SELF-ASSESSMENTS</a:t>
            </a:r>
            <a:endParaRPr lang="ru-RU" sz="4500" dirty="0">
              <a:effectLst>
                <a:outerShdw blurRad="38100" dist="38100" dir="2700000" algn="tl">
                  <a:srgbClr val="000000">
                    <a:alpha val="43137"/>
                  </a:srgbClr>
                </a:outerShdw>
              </a:effectLst>
              <a:latin typeface="+mj-lt"/>
            </a:endParaRPr>
          </a:p>
        </p:txBody>
      </p:sp>
      <p:sp>
        <p:nvSpPr>
          <p:cNvPr id="3" name="Прямоугольник 2"/>
          <p:cNvSpPr/>
          <p:nvPr/>
        </p:nvSpPr>
        <p:spPr>
          <a:xfrm>
            <a:off x="323528" y="1916832"/>
            <a:ext cx="8496944" cy="1015663"/>
          </a:xfrm>
          <a:prstGeom prst="rect">
            <a:avLst/>
          </a:prstGeom>
        </p:spPr>
        <p:txBody>
          <a:bodyPr wrap="square">
            <a:spAutoFit/>
          </a:bodyPr>
          <a:lstStyle/>
          <a:p>
            <a:r>
              <a:rPr lang="en-US" sz="3000" dirty="0">
                <a:latin typeface="+mj-lt"/>
              </a:rPr>
              <a:t>This technique involves applicants generating self-ratings on relevant performance </a:t>
            </a:r>
            <a:endParaRPr lang="ru-RU" sz="3000" dirty="0">
              <a:latin typeface="+mj-lt"/>
            </a:endParaRPr>
          </a:p>
        </p:txBody>
      </p:sp>
      <p:pic>
        <p:nvPicPr>
          <p:cNvPr id="10242" name="Picture 2" descr="Картинки по запросу SELF-ASSESSME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2907490"/>
            <a:ext cx="2543175"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376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545209" y="195499"/>
            <a:ext cx="6053580" cy="784830"/>
          </a:xfrm>
          <a:prstGeom prst="rect">
            <a:avLst/>
          </a:prstGeom>
        </p:spPr>
        <p:txBody>
          <a:bodyPr wrap="none">
            <a:spAutoFit/>
          </a:bodyPr>
          <a:lstStyle/>
          <a:p>
            <a:pPr marL="685800" indent="-685800">
              <a:buFont typeface="Wingdings" panose="05000000000000000000" pitchFamily="2" charset="2"/>
              <a:buChar char="ü"/>
            </a:pPr>
            <a:r>
              <a:rPr lang="en-US" sz="4500" b="1" dirty="0">
                <a:effectLst>
                  <a:outerShdw blurRad="38100" dist="38100" dir="2700000" algn="tl">
                    <a:srgbClr val="000000">
                      <a:alpha val="43137"/>
                    </a:srgbClr>
                  </a:outerShdw>
                </a:effectLst>
                <a:latin typeface="+mj-lt"/>
              </a:rPr>
              <a:t>ASSESSMENT CENTERS</a:t>
            </a:r>
            <a:endParaRPr lang="ru-RU" sz="4500" dirty="0">
              <a:effectLst>
                <a:outerShdw blurRad="38100" dist="38100" dir="2700000" algn="tl">
                  <a:srgbClr val="000000">
                    <a:alpha val="43137"/>
                  </a:srgbClr>
                </a:outerShdw>
              </a:effectLst>
              <a:latin typeface="+mj-lt"/>
            </a:endParaRPr>
          </a:p>
        </p:txBody>
      </p:sp>
      <p:sp>
        <p:nvSpPr>
          <p:cNvPr id="3" name="Прямоугольник 2"/>
          <p:cNvSpPr/>
          <p:nvPr/>
        </p:nvSpPr>
        <p:spPr>
          <a:xfrm>
            <a:off x="179512" y="1484784"/>
            <a:ext cx="8784976" cy="2123658"/>
          </a:xfrm>
          <a:prstGeom prst="rect">
            <a:avLst/>
          </a:prstGeom>
        </p:spPr>
        <p:txBody>
          <a:bodyPr wrap="square">
            <a:spAutoFit/>
          </a:bodyPr>
          <a:lstStyle/>
          <a:p>
            <a:r>
              <a:rPr lang="en-US" sz="3300" dirty="0">
                <a:latin typeface="+mj-lt"/>
              </a:rPr>
              <a:t>An Assessment Center consists of a standardized evaluation of behavior based on multiple evaluations including: job-related simulations, interviews, and/or psychological tests. </a:t>
            </a:r>
            <a:endParaRPr lang="ru-RU" sz="3300" dirty="0">
              <a:latin typeface="+mj-lt"/>
            </a:endParaRPr>
          </a:p>
        </p:txBody>
      </p:sp>
      <p:pic>
        <p:nvPicPr>
          <p:cNvPr id="11266" name="Picture 2" descr="Картинки по запросу ASSESSMENT CENT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1962" y="3861048"/>
            <a:ext cx="6020075" cy="2996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7314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851920" y="2550194"/>
            <a:ext cx="5023470" cy="1325563"/>
          </a:xfrm>
        </p:spPr>
        <p:txBody>
          <a:bodyPr>
            <a:noAutofit/>
          </a:bodyPr>
          <a:lstStyle/>
          <a:p>
            <a:pPr lvl="0" algn="ctr"/>
            <a:r>
              <a:rPr lang="en-US" sz="4500" b="1" dirty="0">
                <a:latin typeface="Comic Sans MS" panose="030F0702030302020204" pitchFamily="66" charset="0"/>
              </a:rPr>
              <a:t>3</a:t>
            </a:r>
            <a:r>
              <a:rPr lang="ru-RU" sz="4500" b="1" dirty="0">
                <a:latin typeface="Comic Sans MS" panose="030F0702030302020204" pitchFamily="66" charset="0"/>
              </a:rPr>
              <a:t>.</a:t>
            </a:r>
            <a:r>
              <a:rPr lang="en-US" sz="4500" b="1" dirty="0">
                <a:latin typeface="Comic Sans MS" panose="030F0702030302020204" pitchFamily="66" charset="0"/>
              </a:rPr>
              <a:t> Employee placement</a:t>
            </a:r>
            <a:br>
              <a:rPr lang="ru-RU" sz="4500" dirty="0">
                <a:latin typeface="Comic Sans MS" panose="030F0702030302020204" pitchFamily="66" charset="0"/>
              </a:rPr>
            </a:br>
            <a:endParaRPr lang="ru-RU" sz="4500" dirty="0">
              <a:latin typeface="Comic Sans MS" panose="030F0702030302020204" pitchFamily="66" charset="0"/>
            </a:endParaRPr>
          </a:p>
        </p:txBody>
      </p:sp>
      <p:pic>
        <p:nvPicPr>
          <p:cNvPr id="4" name="Picture 9" descr="C:\Users\admin\Desktop\gbgfhhxv vbn\Без названия.jp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7009" l="3256" r="91628">
                        <a14:foregroundMark x1="40465" y1="52564" x2="40465" y2="52564"/>
                        <a14:foregroundMark x1="58140" y1="51282" x2="58140" y2="51282"/>
                        <a14:foregroundMark x1="58140" y1="51282" x2="58140" y2="51282"/>
                        <a14:foregroundMark x1="54884" y1="54274" x2="54884" y2="54274"/>
                        <a14:foregroundMark x1="54884" y1="54274" x2="54884" y2="54274"/>
                        <a14:foregroundMark x1="54884" y1="54274" x2="54884" y2="54274"/>
                        <a14:foregroundMark x1="54884" y1="54274" x2="54884" y2="54274"/>
                        <a14:foregroundMark x1="59535" y1="55128" x2="59535" y2="55128"/>
                        <a14:foregroundMark x1="40465" y1="56410" x2="40465" y2="56410"/>
                        <a14:foregroundMark x1="33488" y1="51709" x2="33488" y2="51709"/>
                        <a14:foregroundMark x1="44651" y1="50855" x2="44651" y2="50855"/>
                        <a14:foregroundMark x1="34419" y1="49573" x2="34419" y2="49573"/>
                        <a14:foregroundMark x1="32093" y1="52991" x2="32093" y2="52991"/>
                        <a14:foregroundMark x1="32093" y1="52991" x2="32093" y2="52991"/>
                        <a14:foregroundMark x1="32558" y1="50000" x2="32558" y2="50000"/>
                        <a14:foregroundMark x1="35349" y1="49145" x2="35349" y2="49145"/>
                      </a14:backgroundRemoval>
                    </a14:imgEffect>
                  </a14:imgLayer>
                </a14:imgProps>
              </a:ext>
              <a:ext uri="{28A0092B-C50C-407E-A947-70E740481C1C}">
                <a14:useLocalDpi xmlns:a14="http://schemas.microsoft.com/office/drawing/2010/main" val="0"/>
              </a:ext>
            </a:extLst>
          </a:blip>
          <a:srcRect/>
          <a:stretch>
            <a:fillRect/>
          </a:stretch>
        </p:blipFill>
        <p:spPr bwMode="auto">
          <a:xfrm>
            <a:off x="179512" y="1196752"/>
            <a:ext cx="3851920"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08043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55575" y="260648"/>
            <a:ext cx="8640960" cy="3400931"/>
          </a:xfrm>
          <a:prstGeom prst="rect">
            <a:avLst/>
          </a:prstGeom>
        </p:spPr>
        <p:txBody>
          <a:bodyPr wrap="square">
            <a:spAutoFit/>
          </a:bodyPr>
          <a:lstStyle/>
          <a:p>
            <a:pPr algn="ctr"/>
            <a:r>
              <a:rPr lang="en-US" sz="4300" b="1" dirty="0">
                <a:effectLst>
                  <a:outerShdw blurRad="38100" dist="38100" dir="2700000" algn="tl">
                    <a:srgbClr val="000000">
                      <a:alpha val="43137"/>
                    </a:srgbClr>
                  </a:outerShdw>
                </a:effectLst>
                <a:latin typeface="+mj-lt"/>
              </a:rPr>
              <a:t>PLACEMENT</a:t>
            </a:r>
            <a:r>
              <a:rPr lang="en-US" sz="4300" dirty="0">
                <a:effectLst>
                  <a:outerShdw blurRad="38100" dist="38100" dir="2700000" algn="tl">
                    <a:srgbClr val="000000">
                      <a:alpha val="43137"/>
                    </a:srgbClr>
                  </a:outerShdw>
                </a:effectLst>
                <a:latin typeface="+mj-lt"/>
              </a:rPr>
              <a:t> </a:t>
            </a:r>
            <a:r>
              <a:rPr lang="en-US" sz="4300" dirty="0">
                <a:latin typeface="+mj-lt"/>
              </a:rPr>
              <a:t>it’s the distribution of available staff and units of management and other units, taking into account the requirements where they could most effectively work.</a:t>
            </a:r>
            <a:endParaRPr lang="ru-RU" sz="4300" dirty="0">
              <a:latin typeface="+mj-lt"/>
            </a:endParaRPr>
          </a:p>
        </p:txBody>
      </p:sp>
      <p:sp>
        <p:nvSpPr>
          <p:cNvPr id="3" name="AutoShape 2" descr="Картинки по запросу PLACEMEN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964423"/>
            <a:ext cx="9144000" cy="29249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759575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51520" y="332656"/>
            <a:ext cx="8712968" cy="4755148"/>
          </a:xfrm>
          <a:prstGeom prst="rect">
            <a:avLst/>
          </a:prstGeom>
        </p:spPr>
        <p:txBody>
          <a:bodyPr wrap="square">
            <a:spAutoFit/>
          </a:bodyPr>
          <a:lstStyle/>
          <a:p>
            <a:pPr algn="ctr"/>
            <a:r>
              <a:rPr lang="en-US" sz="3500" dirty="0">
                <a:latin typeface="+mj-lt"/>
              </a:rPr>
              <a:t>The </a:t>
            </a:r>
            <a:r>
              <a:rPr lang="en-US" sz="3500" b="1" dirty="0">
                <a:latin typeface="+mj-lt"/>
              </a:rPr>
              <a:t>information</a:t>
            </a:r>
            <a:r>
              <a:rPr lang="en-US" sz="3500" dirty="0">
                <a:latin typeface="+mj-lt"/>
              </a:rPr>
              <a:t> given </a:t>
            </a:r>
            <a:r>
              <a:rPr lang="en-US" sz="3500" b="1" dirty="0">
                <a:latin typeface="+mj-lt"/>
              </a:rPr>
              <a:t>during the orientation </a:t>
            </a:r>
            <a:r>
              <a:rPr lang="en-US" sz="3500" b="1" dirty="0" err="1">
                <a:latin typeface="+mj-lt"/>
              </a:rPr>
              <a:t>programme</a:t>
            </a:r>
            <a:r>
              <a:rPr lang="en-US" sz="3500" b="1" dirty="0">
                <a:latin typeface="+mj-lt"/>
              </a:rPr>
              <a:t> includes</a:t>
            </a:r>
            <a:r>
              <a:rPr lang="uk-UA" sz="3500" dirty="0">
                <a:latin typeface="+mj-lt"/>
              </a:rPr>
              <a:t>:</a:t>
            </a:r>
            <a:endParaRPr lang="en-US" sz="3500" dirty="0">
              <a:latin typeface="+mj-lt"/>
            </a:endParaRPr>
          </a:p>
          <a:p>
            <a:pPr algn="ctr"/>
            <a:endParaRPr lang="ru-RU" sz="3500" dirty="0">
              <a:latin typeface="+mj-lt"/>
            </a:endParaRPr>
          </a:p>
          <a:p>
            <a:pPr marL="457200" lvl="0" indent="-457200">
              <a:buFont typeface="Wingdings" panose="05000000000000000000" pitchFamily="2" charset="2"/>
              <a:buChar char="Ø"/>
            </a:pPr>
            <a:r>
              <a:rPr lang="ru-RU" sz="3300" dirty="0" err="1">
                <a:latin typeface="+mj-lt"/>
              </a:rPr>
              <a:t>Employee’s</a:t>
            </a:r>
            <a:r>
              <a:rPr lang="ru-RU" sz="3300" dirty="0">
                <a:latin typeface="+mj-lt"/>
              </a:rPr>
              <a:t> </a:t>
            </a:r>
            <a:r>
              <a:rPr lang="ru-RU" sz="3300" dirty="0" err="1">
                <a:latin typeface="+mj-lt"/>
              </a:rPr>
              <a:t>layout</a:t>
            </a:r>
            <a:endParaRPr lang="ru-RU" sz="3300" dirty="0">
              <a:latin typeface="+mj-lt"/>
            </a:endParaRPr>
          </a:p>
          <a:p>
            <a:pPr marL="457200" lvl="0" indent="-457200">
              <a:buFont typeface="Wingdings" panose="05000000000000000000" pitchFamily="2" charset="2"/>
              <a:buChar char="Ø"/>
            </a:pPr>
            <a:r>
              <a:rPr lang="ru-RU" sz="3300" dirty="0" err="1">
                <a:latin typeface="+mj-lt"/>
              </a:rPr>
              <a:t>Type</a:t>
            </a:r>
            <a:r>
              <a:rPr lang="ru-RU" sz="3300" dirty="0">
                <a:latin typeface="+mj-lt"/>
              </a:rPr>
              <a:t> of </a:t>
            </a:r>
            <a:r>
              <a:rPr lang="ru-RU" sz="3300" dirty="0" err="1">
                <a:latin typeface="+mj-lt"/>
              </a:rPr>
              <a:t>organizational</a:t>
            </a:r>
            <a:r>
              <a:rPr lang="ru-RU" sz="3300" dirty="0">
                <a:latin typeface="+mj-lt"/>
              </a:rPr>
              <a:t> </a:t>
            </a:r>
            <a:r>
              <a:rPr lang="ru-RU" sz="3300" dirty="0" err="1">
                <a:latin typeface="+mj-lt"/>
              </a:rPr>
              <a:t>structure</a:t>
            </a:r>
            <a:endParaRPr lang="ru-RU" sz="3300" dirty="0">
              <a:latin typeface="+mj-lt"/>
            </a:endParaRPr>
          </a:p>
          <a:p>
            <a:pPr marL="457200" lvl="0" indent="-457200">
              <a:buFont typeface="Wingdings" panose="05000000000000000000" pitchFamily="2" charset="2"/>
              <a:buChar char="Ø"/>
            </a:pPr>
            <a:r>
              <a:rPr lang="ru-RU" sz="3300" dirty="0" err="1">
                <a:latin typeface="+mj-lt"/>
              </a:rPr>
              <a:t>Departmental</a:t>
            </a:r>
            <a:r>
              <a:rPr lang="ru-RU" sz="3300" dirty="0">
                <a:latin typeface="+mj-lt"/>
              </a:rPr>
              <a:t> </a:t>
            </a:r>
            <a:r>
              <a:rPr lang="ru-RU" sz="3300" dirty="0" err="1">
                <a:latin typeface="+mj-lt"/>
              </a:rPr>
              <a:t>goals</a:t>
            </a:r>
            <a:endParaRPr lang="ru-RU" sz="3300" dirty="0">
              <a:latin typeface="+mj-lt"/>
            </a:endParaRPr>
          </a:p>
          <a:p>
            <a:pPr marL="457200" lvl="0" indent="-457200">
              <a:buFont typeface="Wingdings" panose="05000000000000000000" pitchFamily="2" charset="2"/>
              <a:buChar char="Ø"/>
            </a:pPr>
            <a:r>
              <a:rPr lang="ru-RU" sz="3300" dirty="0" err="1">
                <a:latin typeface="+mj-lt"/>
              </a:rPr>
              <a:t>General</a:t>
            </a:r>
            <a:r>
              <a:rPr lang="ru-RU" sz="3300" dirty="0">
                <a:latin typeface="+mj-lt"/>
              </a:rPr>
              <a:t> </a:t>
            </a:r>
            <a:r>
              <a:rPr lang="ru-RU" sz="3300" dirty="0" err="1">
                <a:latin typeface="+mj-lt"/>
              </a:rPr>
              <a:t>rules</a:t>
            </a:r>
            <a:r>
              <a:rPr lang="ru-RU" sz="3300" dirty="0">
                <a:latin typeface="+mj-lt"/>
              </a:rPr>
              <a:t> and </a:t>
            </a:r>
            <a:r>
              <a:rPr lang="ru-RU" sz="3300" dirty="0" err="1">
                <a:latin typeface="+mj-lt"/>
              </a:rPr>
              <a:t>regulations</a:t>
            </a:r>
            <a:endParaRPr lang="ru-RU" sz="3300" dirty="0">
              <a:latin typeface="+mj-lt"/>
            </a:endParaRPr>
          </a:p>
          <a:p>
            <a:pPr marL="457200" lvl="0" indent="-457200">
              <a:buFont typeface="Wingdings" panose="05000000000000000000" pitchFamily="2" charset="2"/>
              <a:buChar char="Ø"/>
            </a:pPr>
            <a:r>
              <a:rPr lang="ru-RU" sz="3300" dirty="0" err="1">
                <a:latin typeface="+mj-lt"/>
              </a:rPr>
              <a:t>Standing</a:t>
            </a:r>
            <a:r>
              <a:rPr lang="ru-RU" sz="3300" dirty="0">
                <a:latin typeface="+mj-lt"/>
              </a:rPr>
              <a:t> </a:t>
            </a:r>
            <a:r>
              <a:rPr lang="ru-RU" sz="3300" dirty="0" err="1">
                <a:latin typeface="+mj-lt"/>
              </a:rPr>
              <a:t>Orders</a:t>
            </a:r>
            <a:endParaRPr lang="ru-RU" sz="3300" dirty="0">
              <a:latin typeface="+mj-lt"/>
            </a:endParaRPr>
          </a:p>
          <a:p>
            <a:pPr marL="457200" lvl="0" indent="-457200">
              <a:buFont typeface="Wingdings" panose="05000000000000000000" pitchFamily="2" charset="2"/>
              <a:buChar char="Ø"/>
            </a:pPr>
            <a:r>
              <a:rPr lang="ru-RU" sz="3300" dirty="0" err="1">
                <a:latin typeface="+mj-lt"/>
              </a:rPr>
              <a:t>Grievance</a:t>
            </a:r>
            <a:r>
              <a:rPr lang="ru-RU" sz="3300" dirty="0">
                <a:latin typeface="+mj-lt"/>
              </a:rPr>
              <a:t> </a:t>
            </a:r>
            <a:r>
              <a:rPr lang="ru-RU" sz="3300" dirty="0" err="1">
                <a:latin typeface="+mj-lt"/>
              </a:rPr>
              <a:t>system</a:t>
            </a:r>
            <a:r>
              <a:rPr lang="ru-RU" sz="3300" dirty="0">
                <a:latin typeface="+mj-lt"/>
              </a:rPr>
              <a:t> </a:t>
            </a:r>
            <a:r>
              <a:rPr lang="ru-RU" sz="3300" dirty="0" err="1">
                <a:latin typeface="+mj-lt"/>
              </a:rPr>
              <a:t>or</a:t>
            </a:r>
            <a:r>
              <a:rPr lang="ru-RU" sz="3300" dirty="0">
                <a:latin typeface="+mj-lt"/>
              </a:rPr>
              <a:t> </a:t>
            </a:r>
            <a:r>
              <a:rPr lang="ru-RU" sz="3300" dirty="0" err="1">
                <a:latin typeface="+mj-lt"/>
              </a:rPr>
              <a:t>procedure</a:t>
            </a:r>
            <a:endParaRPr lang="ru-RU" sz="3300" dirty="0">
              <a:latin typeface="+mj-lt"/>
            </a:endParaRPr>
          </a:p>
        </p:txBody>
      </p:sp>
    </p:spTree>
    <p:extLst>
      <p:ext uri="{BB962C8B-B14F-4D97-AF65-F5344CB8AC3E}">
        <p14:creationId xmlns:p14="http://schemas.microsoft.com/office/powerpoint/2010/main" val="2989135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50" name="Picture 2" descr="Картинки по запросу Personnel selection"/>
          <p:cNvPicPr>
            <a:picLocks noChangeAspect="1" noChangeArrowheads="1"/>
          </p:cNvPicPr>
          <p:nvPr/>
        </p:nvPicPr>
        <p:blipFill rotWithShape="1">
          <a:blip r:embed="rId2">
            <a:extLst>
              <a:ext uri="{28A0092B-C50C-407E-A947-70E740481C1C}">
                <a14:useLocalDpi xmlns:a14="http://schemas.microsoft.com/office/drawing/2010/main" val="0"/>
              </a:ext>
            </a:extLst>
          </a:blip>
          <a:srcRect b="19"/>
          <a:stretch/>
        </p:blipFill>
        <p:spPr bwMode="auto">
          <a:xfrm>
            <a:off x="20" y="1282"/>
            <a:ext cx="9143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9594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691680" y="260648"/>
            <a:ext cx="6463180" cy="784830"/>
          </a:xfrm>
          <a:prstGeom prst="rect">
            <a:avLst/>
          </a:prstGeom>
        </p:spPr>
        <p:txBody>
          <a:bodyPr wrap="none">
            <a:spAutoFit/>
          </a:bodyPr>
          <a:lstStyle/>
          <a:p>
            <a:r>
              <a:rPr lang="en-US" sz="4500" b="1" dirty="0">
                <a:effectLst>
                  <a:outerShdw blurRad="38100" dist="38100" dir="2700000" algn="tl">
                    <a:srgbClr val="000000">
                      <a:alpha val="43137"/>
                    </a:srgbClr>
                  </a:outerShdw>
                </a:effectLst>
                <a:latin typeface="+mj-lt"/>
              </a:rPr>
              <a:t>PRINCIPLES OF PLACEMENT</a:t>
            </a:r>
            <a:endParaRPr lang="ru-RU" sz="4500" dirty="0">
              <a:effectLst>
                <a:outerShdw blurRad="38100" dist="38100" dir="2700000" algn="tl">
                  <a:srgbClr val="000000">
                    <a:alpha val="43137"/>
                  </a:srgbClr>
                </a:outerShdw>
              </a:effectLst>
              <a:latin typeface="+mj-lt"/>
            </a:endParaRPr>
          </a:p>
        </p:txBody>
      </p:sp>
      <p:sp>
        <p:nvSpPr>
          <p:cNvPr id="3" name="Прямоугольник 2"/>
          <p:cNvSpPr/>
          <p:nvPr/>
        </p:nvSpPr>
        <p:spPr>
          <a:xfrm>
            <a:off x="395536" y="1683652"/>
            <a:ext cx="8352928" cy="1169551"/>
          </a:xfrm>
          <a:prstGeom prst="rect">
            <a:avLst/>
          </a:prstGeom>
        </p:spPr>
        <p:txBody>
          <a:bodyPr wrap="square">
            <a:spAutoFit/>
          </a:bodyPr>
          <a:lstStyle/>
          <a:p>
            <a:r>
              <a:rPr lang="en-US" sz="3500" b="1" dirty="0">
                <a:latin typeface="+mj-lt"/>
              </a:rPr>
              <a:t>1. </a:t>
            </a:r>
            <a:r>
              <a:rPr lang="en-US" sz="3500" dirty="0">
                <a:latin typeface="+mj-lt"/>
              </a:rPr>
              <a:t>Man should be placed on the job according to the requirements of the job. </a:t>
            </a:r>
            <a:endParaRPr lang="ru-RU" sz="3500" dirty="0">
              <a:latin typeface="+mj-lt"/>
            </a:endParaRPr>
          </a:p>
        </p:txBody>
      </p:sp>
      <p:sp>
        <p:nvSpPr>
          <p:cNvPr id="4" name="AutoShape 2" descr="Картинки по запросу PLACEMEN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3140968"/>
            <a:ext cx="5564963" cy="37170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70590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472029" y="1412776"/>
            <a:ext cx="8352928" cy="1169551"/>
          </a:xfrm>
          <a:prstGeom prst="rect">
            <a:avLst/>
          </a:prstGeom>
        </p:spPr>
        <p:txBody>
          <a:bodyPr wrap="square">
            <a:spAutoFit/>
          </a:bodyPr>
          <a:lstStyle/>
          <a:p>
            <a:r>
              <a:rPr lang="en-US" sz="3500" b="1" dirty="0">
                <a:latin typeface="+mj-lt"/>
              </a:rPr>
              <a:t>2. </a:t>
            </a:r>
            <a:r>
              <a:rPr lang="en-US" sz="3500" dirty="0">
                <a:latin typeface="+mj-lt"/>
              </a:rPr>
              <a:t>The job should be offered to the person according to his qualification. </a:t>
            </a:r>
            <a:endParaRPr lang="ru-RU" sz="3500" dirty="0">
              <a:latin typeface="+mj-lt"/>
            </a:endParaRPr>
          </a:p>
        </p:txBody>
      </p:sp>
      <p:sp>
        <p:nvSpPr>
          <p:cNvPr id="3" name="AutoShape 2" descr="Картинки по запросу skill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4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762375"/>
            <a:ext cx="9143999" cy="31150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33045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03847" y="784736"/>
            <a:ext cx="8352928" cy="1708160"/>
          </a:xfrm>
          <a:prstGeom prst="rect">
            <a:avLst/>
          </a:prstGeom>
        </p:spPr>
        <p:txBody>
          <a:bodyPr wrap="square">
            <a:spAutoFit/>
          </a:bodyPr>
          <a:lstStyle/>
          <a:p>
            <a:r>
              <a:rPr lang="en-US" sz="3500" b="1" dirty="0">
                <a:latin typeface="+mj-lt"/>
              </a:rPr>
              <a:t>3. </a:t>
            </a:r>
            <a:r>
              <a:rPr lang="en-US" sz="3500" dirty="0">
                <a:latin typeface="+mj-lt"/>
              </a:rPr>
              <a:t>The employee should be made conversant with the working conditions prevailing in the organization and all things relating to the job.</a:t>
            </a:r>
            <a:endParaRPr lang="ru-RU" sz="3500" dirty="0">
              <a:latin typeface="+mj-lt"/>
            </a:endParaRPr>
          </a:p>
        </p:txBody>
      </p:sp>
      <p:sp>
        <p:nvSpPr>
          <p:cNvPr id="3" name="AutoShape 2" descr="Картинки по запросу employe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5363" name="Picture 3"/>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186" b="92784" l="3475" r="96911">
                        <a14:foregroundMark x1="28185" y1="19072" x2="28185" y2="19072"/>
                        <a14:foregroundMark x1="49035" y1="21649" x2="49035" y2="21649"/>
                        <a14:foregroundMark x1="69884" y1="13402" x2="69884" y2="13402"/>
                        <a14:foregroundMark x1="33977" y1="74227" x2="33977" y2="74227"/>
                        <a14:foregroundMark x1="38610" y1="69072" x2="38610" y2="69072"/>
                        <a14:foregroundMark x1="39382" y1="81959" x2="39382" y2="81959"/>
                      </a14:backgroundRemoval>
                    </a14:imgEffect>
                  </a14:imgLayer>
                </a14:imgProps>
              </a:ext>
              <a:ext uri="{28A0092B-C50C-407E-A947-70E740481C1C}">
                <a14:useLocalDpi xmlns:a14="http://schemas.microsoft.com/office/drawing/2010/main" val="0"/>
              </a:ext>
            </a:extLst>
          </a:blip>
          <a:srcRect/>
          <a:stretch>
            <a:fillRect/>
          </a:stretch>
        </p:blipFill>
        <p:spPr bwMode="auto">
          <a:xfrm>
            <a:off x="3881970" y="2204864"/>
            <a:ext cx="4774805" cy="35764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99695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98732" y="260648"/>
            <a:ext cx="8660641" cy="2785378"/>
          </a:xfrm>
          <a:prstGeom prst="rect">
            <a:avLst/>
          </a:prstGeom>
        </p:spPr>
        <p:txBody>
          <a:bodyPr wrap="square">
            <a:spAutoFit/>
          </a:bodyPr>
          <a:lstStyle/>
          <a:p>
            <a:r>
              <a:rPr lang="en-US" sz="3500" b="1" dirty="0">
                <a:latin typeface="+mj-lt"/>
              </a:rPr>
              <a:t>4. </a:t>
            </a:r>
            <a:r>
              <a:rPr lang="en-US" sz="3500" dirty="0">
                <a:latin typeface="+mj-lt"/>
              </a:rPr>
              <a:t>While introducing the job to the new employees, an effort should be made to develop a sense of loyalty and cooperation in him so that he may realize his responsibility better towards the job and the organization.</a:t>
            </a:r>
            <a:endParaRPr lang="ru-RU" sz="3500" dirty="0">
              <a:latin typeface="+mj-lt"/>
            </a:endParaRPr>
          </a:p>
        </p:txBody>
      </p:sp>
      <p:sp>
        <p:nvSpPr>
          <p:cNvPr id="3" name="AutoShape 2" descr="Картинки по запросу new employe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63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70362"/>
            <a:ext cx="9144000" cy="3487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582138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96888" y="692696"/>
            <a:ext cx="8660641" cy="1169551"/>
          </a:xfrm>
          <a:prstGeom prst="rect">
            <a:avLst/>
          </a:prstGeom>
        </p:spPr>
        <p:txBody>
          <a:bodyPr wrap="square">
            <a:spAutoFit/>
          </a:bodyPr>
          <a:lstStyle/>
          <a:p>
            <a:r>
              <a:rPr lang="en-US" sz="3500" b="1" dirty="0">
                <a:latin typeface="+mj-lt"/>
              </a:rPr>
              <a:t>5. </a:t>
            </a:r>
            <a:r>
              <a:rPr lang="en-US" sz="3500" dirty="0">
                <a:latin typeface="+mj-lt"/>
              </a:rPr>
              <a:t>The placement should be ready before the joining date of the newly selected person.</a:t>
            </a:r>
            <a:endParaRPr lang="ru-RU" sz="3500" dirty="0">
              <a:latin typeface="+mj-lt"/>
            </a:endParaRPr>
          </a:p>
        </p:txBody>
      </p:sp>
      <p:pic>
        <p:nvPicPr>
          <p:cNvPr id="17410" name="Picture 2" descr="Картинки по запросу place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2132856"/>
            <a:ext cx="5075921" cy="3263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5125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40578" y="1268760"/>
            <a:ext cx="8660641" cy="1708160"/>
          </a:xfrm>
          <a:prstGeom prst="rect">
            <a:avLst/>
          </a:prstGeom>
        </p:spPr>
        <p:txBody>
          <a:bodyPr wrap="square">
            <a:spAutoFit/>
          </a:bodyPr>
          <a:lstStyle/>
          <a:p>
            <a:r>
              <a:rPr lang="en-US" sz="3500" b="1" dirty="0">
                <a:latin typeface="+mj-lt"/>
              </a:rPr>
              <a:t>6. </a:t>
            </a:r>
            <a:r>
              <a:rPr lang="en-US" sz="3500" dirty="0">
                <a:latin typeface="+mj-lt"/>
              </a:rPr>
              <a:t>The placement in the initial period may be temporary as changes are likely after the completion of training. </a:t>
            </a:r>
            <a:endParaRPr lang="ru-RU" sz="3500" dirty="0">
              <a:latin typeface="+mj-lt"/>
            </a:endParaRPr>
          </a:p>
        </p:txBody>
      </p:sp>
      <p:pic>
        <p:nvPicPr>
          <p:cNvPr id="18434" name="Picture 2" descr="Картинки по запросу place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1" y="4272046"/>
            <a:ext cx="9146201" cy="2585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9870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899592" y="261989"/>
            <a:ext cx="7418569" cy="784830"/>
          </a:xfrm>
          <a:prstGeom prst="rect">
            <a:avLst/>
          </a:prstGeom>
        </p:spPr>
        <p:txBody>
          <a:bodyPr wrap="none">
            <a:spAutoFit/>
          </a:bodyPr>
          <a:lstStyle/>
          <a:p>
            <a:r>
              <a:rPr lang="en-US" sz="4500" b="1" dirty="0">
                <a:effectLst>
                  <a:outerShdw blurRad="38100" dist="38100" dir="2700000" algn="tl">
                    <a:srgbClr val="000000">
                      <a:alpha val="43137"/>
                    </a:srgbClr>
                  </a:outerShdw>
                </a:effectLst>
                <a:latin typeface="+mj-lt"/>
              </a:rPr>
              <a:t>PROBLEMS OF THE PLACEMENT</a:t>
            </a:r>
            <a:endParaRPr lang="ru-RU" sz="4500" dirty="0">
              <a:effectLst>
                <a:outerShdw blurRad="38100" dist="38100" dir="2700000" algn="tl">
                  <a:srgbClr val="000000">
                    <a:alpha val="43137"/>
                  </a:srgbClr>
                </a:outerShdw>
              </a:effectLst>
              <a:latin typeface="+mj-lt"/>
            </a:endParaRPr>
          </a:p>
        </p:txBody>
      </p:sp>
      <p:sp>
        <p:nvSpPr>
          <p:cNvPr id="3" name="Прямоугольник 2"/>
          <p:cNvSpPr/>
          <p:nvPr/>
        </p:nvSpPr>
        <p:spPr>
          <a:xfrm>
            <a:off x="240578" y="1628800"/>
            <a:ext cx="8660641" cy="1708160"/>
          </a:xfrm>
          <a:prstGeom prst="rect">
            <a:avLst/>
          </a:prstGeom>
        </p:spPr>
        <p:txBody>
          <a:bodyPr wrap="square">
            <a:spAutoFit/>
          </a:bodyPr>
          <a:lstStyle/>
          <a:p>
            <a:r>
              <a:rPr lang="en-US" sz="3500" b="1" dirty="0">
                <a:latin typeface="+mj-lt"/>
              </a:rPr>
              <a:t>1. </a:t>
            </a:r>
            <a:r>
              <a:rPr lang="en-US" sz="3500" dirty="0">
                <a:latin typeface="+mj-lt"/>
              </a:rPr>
              <a:t>Independent Jobs: In the independent jobs the non-overlapping territories are allocated to each employee e.g., in the sales. </a:t>
            </a:r>
            <a:endParaRPr lang="ru-RU" sz="3500" dirty="0">
              <a:latin typeface="+mj-lt"/>
            </a:endParaRPr>
          </a:p>
        </p:txBody>
      </p:sp>
      <p:pic>
        <p:nvPicPr>
          <p:cNvPr id="19458" name="Picture 2" descr="Картинки по запросу Independent Job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4331" y="3362832"/>
            <a:ext cx="3086421" cy="3521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33490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43160" y="764704"/>
            <a:ext cx="8660641" cy="1169551"/>
          </a:xfrm>
          <a:prstGeom prst="rect">
            <a:avLst/>
          </a:prstGeom>
        </p:spPr>
        <p:txBody>
          <a:bodyPr wrap="square">
            <a:spAutoFit/>
          </a:bodyPr>
          <a:lstStyle/>
          <a:p>
            <a:r>
              <a:rPr lang="en-US" sz="3500" b="1" dirty="0">
                <a:latin typeface="+mj-lt"/>
              </a:rPr>
              <a:t>2. </a:t>
            </a:r>
            <a:r>
              <a:rPr lang="en-US" sz="3500" dirty="0">
                <a:latin typeface="+mj-lt"/>
              </a:rPr>
              <a:t>The dependent jobs may be sequential or pooled. </a:t>
            </a:r>
            <a:endParaRPr lang="ru-RU" sz="3500" dirty="0">
              <a:latin typeface="+mj-lt"/>
            </a:endParaRPr>
          </a:p>
        </p:txBody>
      </p:sp>
      <p:pic>
        <p:nvPicPr>
          <p:cNvPr id="20482" name="Picture 2" descr="Картинки по запросу Independent Job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465512"/>
            <a:ext cx="6594048" cy="4392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59377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43160" y="620688"/>
            <a:ext cx="8660641" cy="2246769"/>
          </a:xfrm>
          <a:prstGeom prst="rect">
            <a:avLst/>
          </a:prstGeom>
        </p:spPr>
        <p:txBody>
          <a:bodyPr wrap="square">
            <a:spAutoFit/>
          </a:bodyPr>
          <a:lstStyle/>
          <a:p>
            <a:r>
              <a:rPr lang="en-US" sz="3500" b="1" dirty="0">
                <a:latin typeface="+mj-lt"/>
              </a:rPr>
              <a:t>3. </a:t>
            </a:r>
            <a:r>
              <a:rPr lang="en-US" sz="3500" dirty="0">
                <a:latin typeface="+mj-lt"/>
              </a:rPr>
              <a:t>In the pooled jobs, there is a high interdependence among the jobs. The final output is the result of the contribution of all the workers. </a:t>
            </a:r>
            <a:endParaRPr lang="ru-RU" sz="3500" dirty="0">
              <a:latin typeface="+mj-lt"/>
            </a:endParaRPr>
          </a:p>
        </p:txBody>
      </p:sp>
      <p:pic>
        <p:nvPicPr>
          <p:cNvPr id="21506" name="Picture 2" descr="Картинки по запросу interdepend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8" y="2715190"/>
            <a:ext cx="3639004" cy="3006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29488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71600" y="2636912"/>
            <a:ext cx="7886700" cy="1325563"/>
          </a:xfrm>
          <a:scene3d>
            <a:camera prst="orthographicFront"/>
            <a:lightRig rig="threePt" dir="t"/>
          </a:scene3d>
          <a:sp3d>
            <a:bevelT w="152400" h="50800" prst="softRound"/>
          </a:sp3d>
        </p:spPr>
        <p:txBody>
          <a:bodyPr>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5000" b="1" cap="all" dirty="0">
                <a:ln w="0"/>
                <a:effectLst>
                  <a:outerShdw blurRad="38100" dist="38100" dir="2700000" algn="tl">
                    <a:srgbClr val="000000">
                      <a:alpha val="43137"/>
                    </a:srgbClr>
                  </a:outerShdw>
                  <a:reflection blurRad="12700" stA="50000" endPos="50000" dist="5000" dir="5400000" sy="-100000" rotWithShape="0"/>
                </a:effectLst>
                <a:latin typeface="Comic Sans MS" panose="030F0702030302020204" pitchFamily="66" charset="0"/>
              </a:rPr>
              <a:t>Lection is over!</a:t>
            </a:r>
            <a:br>
              <a:rPr lang="en-US" sz="5000" b="1" cap="all" dirty="0">
                <a:ln w="0"/>
                <a:effectLst>
                  <a:outerShdw blurRad="38100" dist="38100" dir="2700000" algn="tl">
                    <a:srgbClr val="000000">
                      <a:alpha val="43137"/>
                    </a:srgbClr>
                  </a:outerShdw>
                  <a:reflection blurRad="12700" stA="50000" endPos="50000" dist="5000" dir="5400000" sy="-100000" rotWithShape="0"/>
                </a:effectLst>
                <a:latin typeface="Comic Sans MS" panose="030F0702030302020204" pitchFamily="66" charset="0"/>
              </a:rPr>
            </a:br>
            <a:br>
              <a:rPr lang="en-US" sz="5000" b="1" cap="all" dirty="0">
                <a:ln w="0"/>
                <a:effectLst>
                  <a:outerShdw blurRad="38100" dist="38100" dir="2700000" algn="tl">
                    <a:srgbClr val="000000">
                      <a:alpha val="43137"/>
                    </a:srgbClr>
                  </a:outerShdw>
                  <a:reflection blurRad="12700" stA="50000" endPos="50000" dist="5000" dir="5400000" sy="-100000" rotWithShape="0"/>
                </a:effectLst>
                <a:latin typeface="Comic Sans MS" panose="030F0702030302020204" pitchFamily="66" charset="0"/>
              </a:rPr>
            </a:br>
            <a:r>
              <a:rPr lang="en-US" sz="5000" b="1" cap="all" dirty="0">
                <a:ln w="0"/>
                <a:effectLst>
                  <a:outerShdw blurRad="38100" dist="38100" dir="2700000" algn="tl">
                    <a:srgbClr val="000000">
                      <a:alpha val="43137"/>
                    </a:srgbClr>
                  </a:outerShdw>
                  <a:reflection blurRad="12700" stA="50000" endPos="50000" dist="5000" dir="5400000" sy="-100000" rotWithShape="0"/>
                </a:effectLst>
                <a:latin typeface="Comic Sans MS" panose="030F0702030302020204" pitchFamily="66" charset="0"/>
              </a:rPr>
              <a:t>Thank you for your attention!</a:t>
            </a:r>
            <a:endParaRPr lang="ru-RU" sz="5000" b="1" cap="all" dirty="0">
              <a:ln w="0"/>
              <a:effectLst>
                <a:outerShdw blurRad="38100" dist="38100" dir="2700000" algn="tl">
                  <a:srgbClr val="000000">
                    <a:alpha val="43137"/>
                  </a:srgbClr>
                </a:outerShdw>
                <a:reflection blurRad="12700" stA="50000" endPos="50000" dist="5000" dir="5400000" sy="-100000" rotWithShape="0"/>
              </a:effectLst>
              <a:latin typeface="Comic Sans MS" panose="030F0702030302020204" pitchFamily="66" charset="0"/>
            </a:endParaRPr>
          </a:p>
        </p:txBody>
      </p:sp>
    </p:spTree>
    <p:extLst>
      <p:ext uri="{BB962C8B-B14F-4D97-AF65-F5344CB8AC3E}">
        <p14:creationId xmlns:p14="http://schemas.microsoft.com/office/powerpoint/2010/main" val="323301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3312871"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12" name="Freeform: Shape 11">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3204588"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dirty="0"/>
          </a:p>
        </p:txBody>
      </p:sp>
      <p:sp>
        <p:nvSpPr>
          <p:cNvPr id="14" name="Freeform: Shape 13">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3312871"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Заголовок 1">
            <a:extLst>
              <a:ext uri="{FF2B5EF4-FFF2-40B4-BE49-F238E27FC236}">
                <a16:creationId xmlns:a16="http://schemas.microsoft.com/office/drawing/2014/main" id="{452CC8A5-F87A-651A-F167-8E9532B24CCF}"/>
              </a:ext>
            </a:extLst>
          </p:cNvPr>
          <p:cNvSpPr>
            <a:spLocks noGrp="1"/>
          </p:cNvSpPr>
          <p:nvPr>
            <p:ph type="title"/>
          </p:nvPr>
        </p:nvSpPr>
        <p:spPr>
          <a:xfrm>
            <a:off x="333131" y="1094636"/>
            <a:ext cx="2650206" cy="3826728"/>
          </a:xfrm>
        </p:spPr>
        <p:txBody>
          <a:bodyPr vert="horz" lIns="91440" tIns="45720" rIns="91440" bIns="45720" rtlCol="0" anchor="b">
            <a:normAutofit fontScale="90000"/>
          </a:bodyPr>
          <a:lstStyle/>
          <a:p>
            <a:pPr algn="ctr"/>
            <a:r>
              <a:rPr lang="en-US" sz="2200" kern="1200" dirty="0">
                <a:latin typeface="Bookman Old Style"/>
              </a:rPr>
              <a:t>Every </a:t>
            </a:r>
            <a:r>
              <a:rPr lang="en-US" sz="2200" kern="1200" dirty="0" err="1">
                <a:latin typeface="Bookman Old Style"/>
              </a:rPr>
              <a:t>organisation</a:t>
            </a:r>
            <a:r>
              <a:rPr lang="en-US" sz="2200" kern="1200" dirty="0">
                <a:latin typeface="Bookman Old Style"/>
              </a:rPr>
              <a:t> creates a selection process because they have their own requirements. Although, the main steps remain the same. So, let’s understand in brief how the selection process works.</a:t>
            </a:r>
          </a:p>
        </p:txBody>
      </p:sp>
      <p:pic>
        <p:nvPicPr>
          <p:cNvPr id="3" name="Рисунок 3">
            <a:extLst>
              <a:ext uri="{FF2B5EF4-FFF2-40B4-BE49-F238E27FC236}">
                <a16:creationId xmlns:a16="http://schemas.microsoft.com/office/drawing/2014/main" id="{42D435A6-F063-93A4-9AE0-4F2614DA4A4D}"/>
              </a:ext>
            </a:extLst>
          </p:cNvPr>
          <p:cNvPicPr>
            <a:picLocks noChangeAspect="1"/>
          </p:cNvPicPr>
          <p:nvPr/>
        </p:nvPicPr>
        <p:blipFill>
          <a:blip r:embed="rId2"/>
          <a:stretch>
            <a:fillRect/>
          </a:stretch>
        </p:blipFill>
        <p:spPr>
          <a:xfrm>
            <a:off x="3687188" y="1420947"/>
            <a:ext cx="4973506" cy="4016105"/>
          </a:xfrm>
          <a:prstGeom prst="rect">
            <a:avLst/>
          </a:prstGeom>
        </p:spPr>
      </p:pic>
    </p:spTree>
    <p:extLst>
      <p:ext uri="{BB962C8B-B14F-4D97-AF65-F5344CB8AC3E}">
        <p14:creationId xmlns:p14="http://schemas.microsoft.com/office/powerpoint/2010/main" val="1939829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7">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3" name="Рисунок 3">
            <a:extLst>
              <a:ext uri="{FF2B5EF4-FFF2-40B4-BE49-F238E27FC236}">
                <a16:creationId xmlns:a16="http://schemas.microsoft.com/office/drawing/2014/main" id="{6CE1C522-09B8-ECF3-71FF-1E5AE145344F}"/>
              </a:ext>
            </a:extLst>
          </p:cNvPr>
          <p:cNvPicPr>
            <a:picLocks noChangeAspect="1"/>
          </p:cNvPicPr>
          <p:nvPr/>
        </p:nvPicPr>
        <p:blipFill rotWithShape="1">
          <a:blip r:embed="rId2"/>
          <a:srcRect l="40175" r="9504"/>
          <a:stretch/>
        </p:blipFill>
        <p:spPr>
          <a:xfrm>
            <a:off x="1143" y="10"/>
            <a:ext cx="9141714" cy="6857990"/>
          </a:xfrm>
          <a:prstGeom prst="rect">
            <a:avLst/>
          </a:prstGeom>
        </p:spPr>
      </p:pic>
      <p:sp>
        <p:nvSpPr>
          <p:cNvPr id="10" name="Freeform: Shape 9">
            <a:extLst>
              <a:ext uri="{FF2B5EF4-FFF2-40B4-BE49-F238E27FC236}">
                <a16:creationId xmlns:a16="http://schemas.microsoft.com/office/drawing/2014/main" id="{F6DD4703-FD80-4610-ACE9-01DCD86D8C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5889" y="0"/>
            <a:ext cx="7692221"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9CEFCBC2-6F82-4011-8D8D-90F43DCB1D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31428" y="0"/>
            <a:ext cx="7469212" cy="6858000"/>
          </a:xfrm>
          <a:custGeom>
            <a:avLst/>
            <a:gdLst>
              <a:gd name="connsiteX0" fmla="*/ 7551973 w 9174595"/>
              <a:gd name="connsiteY0" fmla="*/ 0 h 6858000"/>
              <a:gd name="connsiteX1" fmla="*/ 5634635 w 9174595"/>
              <a:gd name="connsiteY1" fmla="*/ 0 h 6858000"/>
              <a:gd name="connsiteX2" fmla="*/ 5550590 w 9174595"/>
              <a:gd name="connsiteY2" fmla="*/ 0 h 6858000"/>
              <a:gd name="connsiteX3" fmla="*/ 5480986 w 9174595"/>
              <a:gd name="connsiteY3" fmla="*/ 0 h 6858000"/>
              <a:gd name="connsiteX4" fmla="*/ 4886240 w 9174595"/>
              <a:gd name="connsiteY4" fmla="*/ 0 h 6858000"/>
              <a:gd name="connsiteX5" fmla="*/ 4816638 w 9174595"/>
              <a:gd name="connsiteY5" fmla="*/ 0 h 6858000"/>
              <a:gd name="connsiteX6" fmla="*/ 4357958 w 9174595"/>
              <a:gd name="connsiteY6" fmla="*/ 0 h 6858000"/>
              <a:gd name="connsiteX7" fmla="*/ 4288354 w 9174595"/>
              <a:gd name="connsiteY7" fmla="*/ 0 h 6858000"/>
              <a:gd name="connsiteX8" fmla="*/ 3693608 w 9174595"/>
              <a:gd name="connsiteY8" fmla="*/ 0 h 6858000"/>
              <a:gd name="connsiteX9" fmla="*/ 3624006 w 9174595"/>
              <a:gd name="connsiteY9" fmla="*/ 0 h 6858000"/>
              <a:gd name="connsiteX10" fmla="*/ 3276448 w 9174595"/>
              <a:gd name="connsiteY10" fmla="*/ 0 h 6858000"/>
              <a:gd name="connsiteX11" fmla="*/ 1622622 w 9174595"/>
              <a:gd name="connsiteY11" fmla="*/ 0 h 6858000"/>
              <a:gd name="connsiteX12" fmla="*/ 1600504 w 9174595"/>
              <a:gd name="connsiteY12" fmla="*/ 14997 h 6858000"/>
              <a:gd name="connsiteX13" fmla="*/ 0 w 9174595"/>
              <a:gd name="connsiteY13" fmla="*/ 3621656 h 6858000"/>
              <a:gd name="connsiteX14" fmla="*/ 1873886 w 9174595"/>
              <a:gd name="connsiteY14" fmla="*/ 6374814 h 6858000"/>
              <a:gd name="connsiteX15" fmla="*/ 2390406 w 9174595"/>
              <a:gd name="connsiteY15" fmla="*/ 6780599 h 6858000"/>
              <a:gd name="connsiteX16" fmla="*/ 2502136 w 9174595"/>
              <a:gd name="connsiteY16" fmla="*/ 6858000 h 6858000"/>
              <a:gd name="connsiteX17" fmla="*/ 3276448 w 9174595"/>
              <a:gd name="connsiteY17" fmla="*/ 6858000 h 6858000"/>
              <a:gd name="connsiteX18" fmla="*/ 3624006 w 9174595"/>
              <a:gd name="connsiteY18" fmla="*/ 6858000 h 6858000"/>
              <a:gd name="connsiteX19" fmla="*/ 3693608 w 9174595"/>
              <a:gd name="connsiteY19" fmla="*/ 6858000 h 6858000"/>
              <a:gd name="connsiteX20" fmla="*/ 4288354 w 9174595"/>
              <a:gd name="connsiteY20" fmla="*/ 6858000 h 6858000"/>
              <a:gd name="connsiteX21" fmla="*/ 4357958 w 9174595"/>
              <a:gd name="connsiteY21" fmla="*/ 6858000 h 6858000"/>
              <a:gd name="connsiteX22" fmla="*/ 4816638 w 9174595"/>
              <a:gd name="connsiteY22" fmla="*/ 6858000 h 6858000"/>
              <a:gd name="connsiteX23" fmla="*/ 4886240 w 9174595"/>
              <a:gd name="connsiteY23" fmla="*/ 6858000 h 6858000"/>
              <a:gd name="connsiteX24" fmla="*/ 5480986 w 9174595"/>
              <a:gd name="connsiteY24" fmla="*/ 6858000 h 6858000"/>
              <a:gd name="connsiteX25" fmla="*/ 5550590 w 9174595"/>
              <a:gd name="connsiteY25" fmla="*/ 6858000 h 6858000"/>
              <a:gd name="connsiteX26" fmla="*/ 5634635 w 9174595"/>
              <a:gd name="connsiteY26" fmla="*/ 6858000 h 6858000"/>
              <a:gd name="connsiteX27" fmla="*/ 6672460 w 9174595"/>
              <a:gd name="connsiteY27" fmla="*/ 6858000 h 6858000"/>
              <a:gd name="connsiteX28" fmla="*/ 6784188 w 9174595"/>
              <a:gd name="connsiteY28" fmla="*/ 6780599 h 6858000"/>
              <a:gd name="connsiteX29" fmla="*/ 7300708 w 9174595"/>
              <a:gd name="connsiteY29" fmla="*/ 6374814 h 6858000"/>
              <a:gd name="connsiteX30" fmla="*/ 9174595 w 9174595"/>
              <a:gd name="connsiteY30" fmla="*/ 3621656 h 6858000"/>
              <a:gd name="connsiteX31" fmla="*/ 7574092 w 9174595"/>
              <a:gd name="connsiteY3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2E9DED9E-DE30-402A-B9D1-AC3C24025A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1504" y="-35602"/>
            <a:ext cx="186474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5CCB7C65-BA06-49C5-8D3C-51F97B409D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1426" y="-35602"/>
            <a:ext cx="186474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Заголовок 1">
            <a:extLst>
              <a:ext uri="{FF2B5EF4-FFF2-40B4-BE49-F238E27FC236}">
                <a16:creationId xmlns:a16="http://schemas.microsoft.com/office/drawing/2014/main" id="{22914F41-234D-23F1-6DE8-CBD2B9B78DD7}"/>
              </a:ext>
            </a:extLst>
          </p:cNvPr>
          <p:cNvSpPr>
            <a:spLocks noGrp="1"/>
          </p:cNvSpPr>
          <p:nvPr>
            <p:ph type="title"/>
          </p:nvPr>
        </p:nvSpPr>
        <p:spPr>
          <a:xfrm>
            <a:off x="1281600" y="1795653"/>
            <a:ext cx="6571028" cy="2661189"/>
          </a:xfrm>
        </p:spPr>
        <p:txBody>
          <a:bodyPr vert="horz" lIns="91440" tIns="45720" rIns="91440" bIns="45720" rtlCol="0" anchor="b">
            <a:normAutofit fontScale="90000"/>
          </a:bodyPr>
          <a:lstStyle/>
          <a:p>
            <a:pPr algn="ctr"/>
            <a:r>
              <a:rPr lang="en-US" sz="5100" b="1" dirty="0">
                <a:latin typeface="Bookman Old Style"/>
              </a:rPr>
              <a:t>8 steps of the selection process for hiring employees</a:t>
            </a:r>
          </a:p>
        </p:txBody>
      </p:sp>
    </p:spTree>
    <p:extLst>
      <p:ext uri="{BB962C8B-B14F-4D97-AF65-F5344CB8AC3E}">
        <p14:creationId xmlns:p14="http://schemas.microsoft.com/office/powerpoint/2010/main" val="1680889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Тема Office">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Тема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powerpointbase.com-778</Template>
  <TotalTime>2074</TotalTime>
  <Words>1626</Words>
  <Application>Microsoft Office PowerPoint</Application>
  <PresentationFormat>Экран (4:3)</PresentationFormat>
  <Paragraphs>141</Paragraphs>
  <Slides>79</Slides>
  <Notes>0</Notes>
  <HiddenSlides>0</HiddenSlides>
  <MMClips>0</MMClips>
  <ScaleCrop>false</ScaleCrop>
  <HeadingPairs>
    <vt:vector size="4" baseType="variant">
      <vt:variant>
        <vt:lpstr>Тема</vt:lpstr>
      </vt:variant>
      <vt:variant>
        <vt:i4>1</vt:i4>
      </vt:variant>
      <vt:variant>
        <vt:lpstr>Заголовки слайдов</vt:lpstr>
      </vt:variant>
      <vt:variant>
        <vt:i4>79</vt:i4>
      </vt:variant>
    </vt:vector>
  </HeadingPairs>
  <TitlesOfParts>
    <vt:vector size="80" baseType="lpstr">
      <vt:lpstr>Тема Office</vt:lpstr>
      <vt:lpstr> TOPIC 4:  SELECTION AND PLACEMENT</vt:lpstr>
      <vt:lpstr>1. Personnel selection</vt:lpstr>
      <vt:lpstr>The selection process can be defined as the process of selection and shortlisting of the right candidates with the necessary qualifications and skill set to fill the vacancies in an organisation. The selection process varies from industry to industry, company to company and even amongst departments of the same company. </vt:lpstr>
      <vt:lpstr>Презентация PowerPoint</vt:lpstr>
      <vt:lpstr>Презентация PowerPoint</vt:lpstr>
      <vt:lpstr>The procedure of personnel selection includes :</vt:lpstr>
      <vt:lpstr>Презентация PowerPoint</vt:lpstr>
      <vt:lpstr>Every organisation creates a selection process because they have their own requirements. Although, the main steps remain the same. So, let’s understand in brief how the selection process works.</vt:lpstr>
      <vt:lpstr>8 steps of the selection process for hiring employees</vt:lpstr>
      <vt:lpstr>1. Application</vt:lpstr>
      <vt:lpstr>Qualifying questions</vt:lpstr>
      <vt:lpstr>Help candidates complete your applications</vt:lpstr>
      <vt:lpstr>Gamification</vt:lpstr>
      <vt:lpstr>2. Resume screening</vt:lpstr>
      <vt:lpstr>Background</vt:lpstr>
      <vt:lpstr>Resume layout</vt:lpstr>
      <vt:lpstr>Cover letter</vt:lpstr>
      <vt:lpstr>Intangibles</vt:lpstr>
      <vt:lpstr>Unconscious bias</vt:lpstr>
      <vt:lpstr>3. Screening call</vt:lpstr>
      <vt:lpstr>Schedule a phone screen</vt:lpstr>
      <vt:lpstr>Prepare well beforehand</vt:lpstr>
      <vt:lpstr>Select the right questions</vt:lpstr>
      <vt:lpstr>4. Assessment test</vt:lpstr>
      <vt:lpstr>Navigate the assessment stage effectively</vt:lpstr>
      <vt:lpstr>5. In-person interviewing</vt:lpstr>
      <vt:lpstr>A list of job-related questions that assess how well candidates can manage regular job duties. You can ask a mix of:</vt:lpstr>
      <vt:lpstr>Cultural fit questions that will help you pick these candidates who are more likely to thrive in your work environment. For example, you could ask:</vt:lpstr>
      <vt:lpstr>Schedule interviews at least two or three business days in advance. Surely, if you’ve found the perfect candidate or if you’re in a rush to close an open role, you want to speed up the process. But, calling candidates to ask them to meet on the same or next day could send the wrong message and make you look desperate. Besides, candidates might be working elsewhere, so they need to adjust their schedule. They also need some time to prepare themselves for the interview (e.g. do some research on your company, take a closer look at their assignment, etc.)</vt:lpstr>
      <vt:lpstr>Provide candidates all necessary information. This includes:</vt:lpstr>
      <vt:lpstr>Offer candidates a few alternative days for the interview. Busy schedules and multiple interviews and interviewers can make the interview scheduling process very complicated. To save time and avoid back-and-forth emails or double-bookings, let candidates pick the most convenient day and time. You could either share via email your availability (highlighting your preferred three or four time slots) or share your entire calendar through a self-scheduling tool.</vt:lpstr>
      <vt:lpstr>6. Background checks</vt:lpstr>
      <vt:lpstr>7. Reference checks</vt:lpstr>
      <vt:lpstr>2. Selection methods</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3. Employee placement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Lection is over!  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RESOURCE MANAGEMENT: DEFINITIONS AND MAIN FUNCTIONS</dc:title>
  <dc:creator>admin</dc:creator>
  <cp:lastModifiedBy>Эка Степанова</cp:lastModifiedBy>
  <cp:revision>489</cp:revision>
  <dcterms:created xsi:type="dcterms:W3CDTF">2017-07-06T13:33:54Z</dcterms:created>
  <dcterms:modified xsi:type="dcterms:W3CDTF">2023-02-28T20:36:12Z</dcterms:modified>
</cp:coreProperties>
</file>